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67" r:id="rId2"/>
    <p:sldId id="466" r:id="rId3"/>
    <p:sldId id="450" r:id="rId4"/>
    <p:sldId id="299" r:id="rId5"/>
    <p:sldId id="302" r:id="rId6"/>
    <p:sldId id="308" r:id="rId7"/>
    <p:sldId id="303" r:id="rId8"/>
    <p:sldId id="307" r:id="rId9"/>
    <p:sldId id="304" r:id="rId10"/>
    <p:sldId id="301" r:id="rId11"/>
    <p:sldId id="452" r:id="rId12"/>
    <p:sldId id="332" r:id="rId13"/>
    <p:sldId id="334" r:id="rId14"/>
    <p:sldId id="337" r:id="rId15"/>
    <p:sldId id="336" r:id="rId16"/>
    <p:sldId id="459" r:id="rId17"/>
    <p:sldId id="460" r:id="rId18"/>
    <p:sldId id="318" r:id="rId19"/>
    <p:sldId id="461" r:id="rId20"/>
    <p:sldId id="338" r:id="rId21"/>
    <p:sldId id="323" r:id="rId22"/>
    <p:sldId id="324" r:id="rId23"/>
    <p:sldId id="311" r:id="rId24"/>
    <p:sldId id="312" r:id="rId25"/>
    <p:sldId id="313" r:id="rId26"/>
    <p:sldId id="325" r:id="rId27"/>
    <p:sldId id="440" r:id="rId28"/>
    <p:sldId id="451" r:id="rId29"/>
    <p:sldId id="441" r:id="rId30"/>
    <p:sldId id="442" r:id="rId31"/>
    <p:sldId id="445" r:id="rId32"/>
    <p:sldId id="326" r:id="rId33"/>
    <p:sldId id="327" r:id="rId34"/>
    <p:sldId id="463" r:id="rId35"/>
    <p:sldId id="331" r:id="rId36"/>
    <p:sldId id="462" r:id="rId37"/>
    <p:sldId id="464" r:id="rId38"/>
    <p:sldId id="314" r:id="rId39"/>
    <p:sldId id="320" r:id="rId40"/>
    <p:sldId id="453" r:id="rId41"/>
    <p:sldId id="465" r:id="rId42"/>
    <p:sldId id="454" r:id="rId43"/>
    <p:sldId id="368" r:id="rId44"/>
    <p:sldId id="443" r:id="rId45"/>
    <p:sldId id="448" r:id="rId46"/>
    <p:sldId id="444" r:id="rId47"/>
    <p:sldId id="369" r:id="rId48"/>
    <p:sldId id="345" r:id="rId49"/>
    <p:sldId id="455" r:id="rId50"/>
    <p:sldId id="458" r:id="rId51"/>
    <p:sldId id="456" r:id="rId52"/>
    <p:sldId id="457"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autoAdjust="0"/>
    <p:restoredTop sz="94660"/>
  </p:normalViewPr>
  <p:slideViewPr>
    <p:cSldViewPr>
      <p:cViewPr>
        <p:scale>
          <a:sx n="68" d="100"/>
          <a:sy n="68" d="100"/>
        </p:scale>
        <p:origin x="1110" y="156"/>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4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BB9FF-2478-4091-A855-46022809299D}" type="datetimeFigureOut">
              <a:rPr lang="en-US" smtClean="0"/>
              <a:pPr/>
              <a:t>2/24/2018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62A3A-7FB1-43F4-A1C3-FFAB99EBC20B}" type="slidenum">
              <a:rPr lang="en-US" smtClean="0"/>
              <a:pPr/>
              <a:t>‹#›</a:t>
            </a:fld>
            <a:endParaRPr lang="en-US" dirty="0"/>
          </a:p>
        </p:txBody>
      </p:sp>
    </p:spTree>
    <p:extLst>
      <p:ext uri="{BB962C8B-B14F-4D97-AF65-F5344CB8AC3E}">
        <p14:creationId xmlns:p14="http://schemas.microsoft.com/office/powerpoint/2010/main" val="271516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E90943-1666-4054-A199-13715A2271F8}" type="datetimeFigureOut">
              <a:rPr lang="en-US"/>
              <a:pPr>
                <a:defRPr/>
              </a:pPr>
              <a:t>2/24/2018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1E33D2-9DFF-4FAD-BA39-6A8AD7FA216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5CA856-E181-4A0F-AD02-0F6D2221EA22}" type="datetimeFigureOut">
              <a:rPr lang="en-US"/>
              <a:pPr>
                <a:defRPr/>
              </a:pPr>
              <a:t>2/24/2018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D22C9D-1C47-4153-9DC7-EDCB92D5B87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D2915B-765F-4C59-82FB-C8041A0CA5D9}" type="datetimeFigureOut">
              <a:rPr lang="en-US"/>
              <a:pPr>
                <a:defRPr/>
              </a:pPr>
              <a:t>2/24/2018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CB90E1-3805-42AC-B00A-3348A63962A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A3B251-8ADB-48DA-BBCC-3868795EF713}" type="datetimeFigureOut">
              <a:rPr lang="en-US"/>
              <a:pPr>
                <a:defRPr/>
              </a:pPr>
              <a:t>2/24/2018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BBD345-4FBE-4E8D-8EFE-75CC30B3E36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95C6D8-D1F9-429D-84C4-799F6D2E72CA}" type="datetimeFigureOut">
              <a:rPr lang="en-US"/>
              <a:pPr>
                <a:defRPr/>
              </a:pPr>
              <a:t>2/24/2018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A303B9-BB0E-4F55-B344-97DCC2FCAEF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8867A8-EBEA-4F83-A083-045A2F09DE06}" type="datetimeFigureOut">
              <a:rPr lang="en-US"/>
              <a:pPr>
                <a:defRPr/>
              </a:pPr>
              <a:t>2/24/2018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50D980-2C93-4851-B42F-F7227A7CBE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A71C1C4-A32B-4C17-A836-A46312A253CD}" type="datetimeFigureOut">
              <a:rPr lang="en-US"/>
              <a:pPr>
                <a:defRPr/>
              </a:pPr>
              <a:t>2/24/2018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A1DB25F-0AE4-4B38-8783-D8A2A6A5E0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FB0BED-8C93-4285-8AE5-B62E0BD47D9B}" type="datetimeFigureOut">
              <a:rPr lang="en-US"/>
              <a:pPr>
                <a:defRPr/>
              </a:pPr>
              <a:t>2/24/2018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F6A9C02-1589-452D-A409-05EDA0EA6FA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E8A983-8CCB-4E13-8A33-4B4F87C3E437}" type="datetimeFigureOut">
              <a:rPr lang="en-US"/>
              <a:pPr>
                <a:defRPr/>
              </a:pPr>
              <a:t>2/24/2018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972CD53-F737-4CCE-93E2-6A0EE523ED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2FDAC2-55D7-469E-A8BE-E30062A76883}" type="datetimeFigureOut">
              <a:rPr lang="en-US"/>
              <a:pPr>
                <a:defRPr/>
              </a:pPr>
              <a:t>2/24/2018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AEE084-853A-4923-A240-AFFE0AD6907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DDFA0A-B615-41C9-B6C6-99E7FAAC893E}" type="datetimeFigureOut">
              <a:rPr lang="en-US"/>
              <a:pPr>
                <a:defRPr/>
              </a:pPr>
              <a:t>2/24/2018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A76C75-F03D-4C5A-A29A-DD7763F0343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51A201-B785-40B2-A106-F80441E7AFF2}" type="datetimeFigureOut">
              <a:rPr lang="en-US"/>
              <a:pPr>
                <a:defRPr/>
              </a:pPr>
              <a:t>2/24/2018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01223C-6EE7-455A-A5FC-28C3D97592F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entropa.org/sites/default/files/analyzing_a_centropa_film.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PPT%20PRESENTATIONS/00%202017%20KRK%20Student%20Project%20Guide%20-%20Creating%20Family%20History%20Films%20Using%20Centropa%20and%20Other%20Sources.docx" TargetMode="External"/><Relationship Id="rId2" Type="http://schemas.openxmlformats.org/officeDocument/2006/relationships/hyperlink" Target="http://www.centropa.org/teaching-material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00%202018%20THE%20GREAT%20Centropa%20TREASURE%20HUNT.doc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LEO%20LUSTER/Leo%20Luster%20Comprehensive%20Questions%20FV1.docx"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NULL" TargetMode="External"/><Relationship Id="rId7" Type="http://schemas.openxmlformats.org/officeDocument/2006/relationships/hyperlink" Target="http://www.centropa.org/centropa-cinema/10-years-4-minutes?subtitle_language" TargetMode="External"/><Relationship Id="rId2" Type="http://schemas.openxmlformats.org/officeDocument/2006/relationships/hyperlink" Target="NULL" TargetMode="External"/><Relationship Id="rId1" Type="http://schemas.openxmlformats.org/officeDocument/2006/relationships/slideLayout" Target="../slideLayouts/slideLayout7.xml"/><Relationship Id="rId6" Type="http://schemas.openxmlformats.org/officeDocument/2006/relationships/hyperlink" Target="http://www.centropa.org/centropa-cinema/introduction?subtitle_language"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Viewing%20Centropa%20Films%20to%20create%20own%202016%20A%20Bookstore%20in%20Six%20Chapters.docx"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2018%20centropa%20person%20profile%20+%20q's%20chart%20every%20name.docx"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2018%20STUDENT%20GUIDE%20FINAL%20DOCS/FINAL%20FINAL%20DOCS%20TO%20SEND/2018%20WHO%20GETS%20WHOM%20-%202016%20Roots%20Project%20-%20Centropa%20Film%20Biographies%20-%20Classlist.docx"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2018%20STUDENT%20GUIDE%20FINAL%20DOCS/2018%20P%20Resource%20and%20Materials%20Checklist%20for%20the%20Roots%20Film.docx"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2018%20STUDENT%20GUIDE%20FINAL%20DOCS/2018%20P%20Film%20Project%20Chrono-Organizer%203%20cols.docx"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2018%20STUDENT%20GUIDE%20FINAL%20DOCS/2018%20P%20Chart%20-%20Organizing%20the%20Script%20and%20Planning%20the%20Film.docx"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2018%20STUDENT%20GUIDE%20FINAL%20DOCS/2018%20P%20Chart%20-%20Organizing%20the%20Script%20and%20Planning%20the%20Film.docx"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2018%20STUDENT%20GUIDE%20FINAL%20DOCS/FINAL%20FINAL%20DOCS%20TO%20SEND/2018%20PS%20ROOTS%20Feedback%20+%20Progress%20individ'l%20students.docx"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2018%20P%20FINAL%20SELF-CHECKLIST.docx"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2018%209%20AE%20ROOTS%20Grades%20chart%202016.docx"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2014-2017%20ROOTS%20FINAL%20YouTube%20LINKS%2010-2017.docx"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wtXsGmHXcYc&amp;feature=youtu.be" TargetMode="External"/><Relationship Id="rId2" Type="http://schemas.openxmlformats.org/officeDocument/2006/relationships/hyperlink" Target="https://youtu.be/wtXsGmHXcYc" TargetMode="External"/><Relationship Id="rId1" Type="http://schemas.openxmlformats.org/officeDocument/2006/relationships/slideLayout" Target="../slideLayouts/slideLayout7.xml"/><Relationship Id="rId6" Type="http://schemas.openxmlformats.org/officeDocument/2006/relationships/hyperlink" Target="https://drive.google.com/file/d/0B_DCiHy0L2JiY3FUTWFTdktjZ1E/view?ts=59ef1a68" TargetMode="External"/><Relationship Id="rId5" Type="http://schemas.openxmlformats.org/officeDocument/2006/relationships/hyperlink" Target="https://drive.google.com/file/d/0B2DwvFQunMZBM0RpbW8tVnBlb2M/view?usp=drivesdk" TargetMode="External"/><Relationship Id="rId4" Type="http://schemas.openxmlformats.org/officeDocument/2006/relationships/hyperlink" Target="https://www.youtube.com/watch?v=aD2ggj3S2S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dh85MIpk_S8&amp;authuser=0" TargetMode="External"/><Relationship Id="rId1" Type="http://schemas.openxmlformats.org/officeDocument/2006/relationships/slideLayout" Target="../slideLayouts/slideLayout2.xml"/><Relationship Id="rId4" Type="http://schemas.openxmlformats.org/officeDocument/2006/relationships/hyperlink" Target="https://www.youtube.com/watch?v=dh85MIpk_S8"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youtu.be/GOM-At790RA" TargetMode="External"/><Relationship Id="rId2" Type="http://schemas.openxmlformats.org/officeDocument/2006/relationships/hyperlink" Target="https://www.youtube.com/watch?v=q-5Q_DogiAw"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Nxa414iTqso" TargetMode="External"/><Relationship Id="rId2" Type="http://schemas.openxmlformats.org/officeDocument/2006/relationships/hyperlink" Target="https://youtu.be/RbaJrvt7Mqc"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599" y="3048000"/>
            <a:ext cx="8686800" cy="3276600"/>
          </a:xfrm>
        </p:spPr>
        <p:txBody>
          <a:bodyPr rtlCol="0">
            <a:normAutofit fontScale="55000" lnSpcReduction="20000"/>
          </a:bodyPr>
          <a:lstStyle/>
          <a:p>
            <a:pPr eaLnBrk="1" fontAlgn="auto" hangingPunct="1">
              <a:spcBef>
                <a:spcPct val="0"/>
              </a:spcBef>
              <a:spcAft>
                <a:spcPts val="0"/>
              </a:spcAft>
              <a:buFont typeface="Arial" pitchFamily="34" charset="0"/>
              <a:buNone/>
              <a:defRPr/>
            </a:pPr>
            <a:r>
              <a:rPr lang="en-US" sz="5800" b="1" dirty="0">
                <a:solidFill>
                  <a:srgbClr val="003399"/>
                </a:solidFill>
                <a:latin typeface="Trebuchet MS" pitchFamily="34" charset="0"/>
                <a:cs typeface="Arial" charset="0"/>
              </a:rPr>
              <a:t>My Family and My Roots</a:t>
            </a:r>
          </a:p>
          <a:p>
            <a:pPr eaLnBrk="1" fontAlgn="auto" hangingPunct="1">
              <a:spcBef>
                <a:spcPct val="0"/>
              </a:spcBef>
              <a:spcAft>
                <a:spcPts val="0"/>
              </a:spcAft>
              <a:buFont typeface="Arial" pitchFamily="34" charset="0"/>
              <a:buNone/>
              <a:defRPr/>
            </a:pPr>
            <a:endParaRPr lang="en-US" sz="4700" b="1" dirty="0">
              <a:solidFill>
                <a:srgbClr val="003399"/>
              </a:solidFill>
              <a:latin typeface="Trebuchet MS" pitchFamily="34" charset="0"/>
              <a:cs typeface="Arial" charset="0"/>
            </a:endParaRPr>
          </a:p>
          <a:p>
            <a:pPr eaLnBrk="1" fontAlgn="auto" hangingPunct="1">
              <a:spcBef>
                <a:spcPct val="0"/>
              </a:spcBef>
              <a:spcAft>
                <a:spcPts val="0"/>
              </a:spcAft>
              <a:defRPr/>
            </a:pPr>
            <a:r>
              <a:rPr lang="en-US" sz="5800" b="1" dirty="0">
                <a:solidFill>
                  <a:srgbClr val="003399"/>
                </a:solidFill>
                <a:latin typeface="Trebuchet MS" pitchFamily="34" charset="0"/>
                <a:cs typeface="Arial" charset="0"/>
              </a:rPr>
              <a:t>A 9th Grade Family History Film Project</a:t>
            </a:r>
          </a:p>
          <a:p>
            <a:pPr eaLnBrk="1" fontAlgn="auto" hangingPunct="1">
              <a:spcAft>
                <a:spcPts val="0"/>
              </a:spcAft>
              <a:buFont typeface="Arial" pitchFamily="34" charset="0"/>
              <a:buNone/>
              <a:defRPr/>
            </a:pPr>
            <a:endParaRPr lang="en-US" sz="2800" b="1" dirty="0">
              <a:solidFill>
                <a:schemeClr val="tx1"/>
              </a:solidFill>
              <a:latin typeface="Trebuchet MS" pitchFamily="34" charset="0"/>
            </a:endParaRPr>
          </a:p>
          <a:p>
            <a:pPr eaLnBrk="1" fontAlgn="auto" hangingPunct="1">
              <a:spcAft>
                <a:spcPts val="0"/>
              </a:spcAft>
              <a:buFont typeface="Arial" pitchFamily="34" charset="0"/>
              <a:buNone/>
              <a:defRPr/>
            </a:pPr>
            <a:r>
              <a:rPr lang="en-US" sz="4400" b="1" dirty="0">
                <a:solidFill>
                  <a:schemeClr val="tx1"/>
                </a:solidFill>
                <a:latin typeface="Trebuchet MS" pitchFamily="34" charset="0"/>
              </a:rPr>
              <a:t>Lowell Blackman</a:t>
            </a:r>
          </a:p>
          <a:p>
            <a:pPr eaLnBrk="1" fontAlgn="auto" hangingPunct="1">
              <a:spcAft>
                <a:spcPts val="0"/>
              </a:spcAft>
              <a:buFont typeface="Arial" pitchFamily="34" charset="0"/>
              <a:buNone/>
              <a:defRPr/>
            </a:pPr>
            <a:r>
              <a:rPr lang="en-US" sz="4400" b="1" dirty="0">
                <a:solidFill>
                  <a:schemeClr val="tx1"/>
                </a:solidFill>
                <a:latin typeface="Trebuchet MS" pitchFamily="34" charset="0"/>
              </a:rPr>
              <a:t>Atid Lod High School of Sciences</a:t>
            </a:r>
          </a:p>
          <a:p>
            <a:pPr eaLnBrk="1" fontAlgn="auto" hangingPunct="1">
              <a:spcAft>
                <a:spcPts val="0"/>
              </a:spcAft>
              <a:buFont typeface="Arial" pitchFamily="34" charset="0"/>
              <a:buNone/>
              <a:defRPr/>
            </a:pPr>
            <a:r>
              <a:rPr lang="en-US" sz="4400" b="1" dirty="0">
                <a:solidFill>
                  <a:schemeClr val="tx1"/>
                </a:solidFill>
                <a:latin typeface="Trebuchet MS" pitchFamily="34" charset="0"/>
              </a:rPr>
              <a:t>Lod, Israel</a:t>
            </a:r>
          </a:p>
          <a:p>
            <a:pPr eaLnBrk="1" fontAlgn="auto" hangingPunct="1">
              <a:spcAft>
                <a:spcPts val="0"/>
              </a:spcAft>
              <a:buFont typeface="Arial" pitchFamily="34" charset="0"/>
              <a:buNone/>
              <a:defRPr/>
            </a:pPr>
            <a:endParaRPr lang="en-US" sz="4200" b="1" dirty="0">
              <a:solidFill>
                <a:schemeClr val="tx1"/>
              </a:solidFill>
              <a:latin typeface="Trebuchet MS" pitchFamily="34" charset="0"/>
            </a:endParaRPr>
          </a:p>
          <a:p>
            <a:pPr eaLnBrk="1" fontAlgn="auto" hangingPunct="1">
              <a:spcAft>
                <a:spcPts val="0"/>
              </a:spcAft>
              <a:defRPr/>
            </a:pPr>
            <a:r>
              <a:rPr lang="en-US" b="1" dirty="0">
                <a:solidFill>
                  <a:srgbClr val="003399"/>
                </a:solidFill>
                <a:latin typeface="Trebuchet MS" pitchFamily="34" charset="0"/>
                <a:cs typeface="Arial" charset="0"/>
              </a:rPr>
              <a:t>CJN KRAKÓW, OCT 29-31, 2017</a:t>
            </a:r>
          </a:p>
          <a:p>
            <a:pPr eaLnBrk="1" fontAlgn="auto" hangingPunct="1">
              <a:spcAft>
                <a:spcPts val="0"/>
              </a:spcAft>
              <a:buFont typeface="Arial" pitchFamily="34" charset="0"/>
              <a:buNone/>
              <a:defRPr/>
            </a:pPr>
            <a:endParaRPr lang="en-US" sz="4200" b="1" dirty="0">
              <a:solidFill>
                <a:schemeClr val="tx1"/>
              </a:solidFill>
              <a:latin typeface="Trebuchet MS" pitchFamily="34" charset="0"/>
            </a:endParaRPr>
          </a:p>
          <a:p>
            <a:pPr eaLnBrk="1" fontAlgn="auto" hangingPunct="1">
              <a:spcAft>
                <a:spcPts val="0"/>
              </a:spcAft>
              <a:buFont typeface="Arial" pitchFamily="34" charset="0"/>
              <a:buNone/>
              <a:defRPr/>
            </a:pPr>
            <a:endParaRPr lang="en-US" dirty="0">
              <a:solidFill>
                <a:schemeClr val="tx1"/>
              </a:solidFill>
            </a:endParaRPr>
          </a:p>
        </p:txBody>
      </p:sp>
      <p:pic>
        <p:nvPicPr>
          <p:cNvPr id="4" name="Picture 3">
            <a:extLst>
              <a:ext uri="{FF2B5EF4-FFF2-40B4-BE49-F238E27FC236}">
                <a16:creationId xmlns:a16="http://schemas.microsoft.com/office/drawing/2014/main" id="{6077D2C5-46BB-4742-BFC8-D7240891DB18}"/>
              </a:ext>
            </a:extLst>
          </p:cNvPr>
          <p:cNvPicPr>
            <a:picLocks noChangeAspect="1" noChangeArrowheads="1"/>
          </p:cNvPicPr>
          <p:nvPr/>
        </p:nvPicPr>
        <p:blipFill>
          <a:blip r:embed="rId2" cstate="print"/>
          <a:srcRect/>
          <a:stretch>
            <a:fillRect/>
          </a:stretch>
        </p:blipFill>
        <p:spPr bwMode="auto">
          <a:xfrm>
            <a:off x="657997" y="533400"/>
            <a:ext cx="7828005" cy="2133600"/>
          </a:xfrm>
          <a:prstGeom prst="rect">
            <a:avLst/>
          </a:prstGeom>
          <a:noFill/>
          <a:ln w="9525">
            <a:noFill/>
            <a:miter lim="800000"/>
            <a:headEnd/>
            <a:tailEnd/>
          </a:ln>
        </p:spPr>
      </p:pic>
    </p:spTree>
    <p:extLst>
      <p:ext uri="{BB962C8B-B14F-4D97-AF65-F5344CB8AC3E}">
        <p14:creationId xmlns:p14="http://schemas.microsoft.com/office/powerpoint/2010/main" val="146325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chor="t">
            <a:noAutofit/>
          </a:bodyPr>
          <a:lstStyle/>
          <a:p>
            <a:pPr eaLnBrk="1" fontAlgn="auto" hangingPunct="1">
              <a:spcAft>
                <a:spcPts val="0"/>
              </a:spcAft>
              <a:defRPr/>
            </a:pPr>
            <a:r>
              <a:rPr lang="en-US" sz="4000" b="1" dirty="0">
                <a:solidFill>
                  <a:srgbClr val="003399"/>
                </a:solidFill>
                <a:latin typeface="Trebuchet MS" panose="020B0603020202020204" pitchFamily="34" charset="0"/>
              </a:rPr>
              <a:t>Procedure (1)</a:t>
            </a:r>
          </a:p>
        </p:txBody>
      </p:sp>
      <p:sp>
        <p:nvSpPr>
          <p:cNvPr id="9219" name="Content Placeholder 2"/>
          <p:cNvSpPr>
            <a:spLocks noGrp="1"/>
          </p:cNvSpPr>
          <p:nvPr>
            <p:ph idx="1"/>
          </p:nvPr>
        </p:nvSpPr>
        <p:spPr>
          <a:xfrm>
            <a:off x="609600" y="1219200"/>
            <a:ext cx="8458200" cy="5486400"/>
          </a:xfrm>
        </p:spPr>
        <p:txBody>
          <a:bodyPr/>
          <a:lstStyle/>
          <a:p>
            <a:pPr eaLnBrk="1" hangingPunct="1"/>
            <a:r>
              <a:rPr lang="en-US" b="1" dirty="0">
                <a:latin typeface="Trebuchet MS" pitchFamily="34" charset="0"/>
              </a:rPr>
              <a:t>Post the Student Guide on school website / class e-mail </a:t>
            </a:r>
            <a:br>
              <a:rPr lang="en-US" b="1" dirty="0">
                <a:latin typeface="Trebuchet MS" pitchFamily="34" charset="0"/>
              </a:rPr>
            </a:br>
            <a:r>
              <a:rPr lang="en-US" b="1" dirty="0">
                <a:latin typeface="Trebuchet MS" pitchFamily="34" charset="0"/>
              </a:rPr>
              <a:t>(The Teacher’s Guide, an annotated version of the Student’s Guide, is also available.)</a:t>
            </a:r>
          </a:p>
          <a:p>
            <a:pPr eaLnBrk="1" hangingPunct="1"/>
            <a:endParaRPr lang="en-US" sz="1800" b="1" dirty="0">
              <a:latin typeface="Trebuchet MS" pitchFamily="34" charset="0"/>
            </a:endParaRPr>
          </a:p>
          <a:p>
            <a:pPr eaLnBrk="1" hangingPunct="1"/>
            <a:r>
              <a:rPr lang="en-US" b="1" dirty="0">
                <a:latin typeface="Trebuchet MS" pitchFamily="34" charset="0"/>
              </a:rPr>
              <a:t>Students read and review project at home</a:t>
            </a:r>
          </a:p>
          <a:p>
            <a:pPr eaLnBrk="1" hangingPunct="1"/>
            <a:endParaRPr lang="en-US" sz="1800" b="1" dirty="0">
              <a:latin typeface="Trebuchet MS" pitchFamily="34" charset="0"/>
            </a:endParaRPr>
          </a:p>
          <a:p>
            <a:pPr eaLnBrk="1" hangingPunct="1"/>
            <a:r>
              <a:rPr lang="en-US" b="1" dirty="0">
                <a:latin typeface="Trebuchet MS" pitchFamily="34" charset="0"/>
              </a:rPr>
              <a:t>Review goals and student procedures together in class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F2065E-7C60-4473-9735-BC5EC1E6D4A2}"/>
              </a:ext>
            </a:extLst>
          </p:cNvPr>
          <p:cNvSpPr/>
          <p:nvPr/>
        </p:nvSpPr>
        <p:spPr>
          <a:xfrm>
            <a:off x="533400" y="304800"/>
            <a:ext cx="8382000" cy="5940088"/>
          </a:xfrm>
          <a:prstGeom prst="rect">
            <a:avLst/>
          </a:prstGeom>
        </p:spPr>
        <p:txBody>
          <a:bodyPr wrap="square">
            <a:spAutoFit/>
          </a:bodyPr>
          <a:lstStyle/>
          <a:p>
            <a:pPr algn="ctr"/>
            <a:r>
              <a:rPr lang="en-US" sz="3600" b="1" dirty="0">
                <a:latin typeface="Trebuchet MS" panose="020B0603020202020204" pitchFamily="34" charset="0"/>
              </a:rPr>
              <a:t>TIPS ON THE CENTROPA WEBSITE</a:t>
            </a:r>
          </a:p>
          <a:p>
            <a:endParaRPr lang="en-US" sz="2400" dirty="0">
              <a:latin typeface="Trebuchet MS" panose="020B0603020202020204" pitchFamily="34" charset="0"/>
            </a:endParaRPr>
          </a:p>
          <a:p>
            <a:r>
              <a:rPr lang="en-US" sz="2400" dirty="0">
                <a:latin typeface="Trebuchet MS" panose="020B0603020202020204" pitchFamily="34" charset="0"/>
                <a:hlinkClick r:id="rId2"/>
              </a:rPr>
              <a:t>http://www.centropa.org/sites/default/files/analyzing_a_centropa_film.pdf</a:t>
            </a:r>
            <a:endParaRPr lang="en-US" sz="2400" dirty="0">
              <a:latin typeface="Trebuchet MS" panose="020B0603020202020204" pitchFamily="34" charset="0"/>
            </a:endParaRPr>
          </a:p>
          <a:p>
            <a:endParaRPr lang="en-US" sz="2400" dirty="0">
              <a:latin typeface="Trebuchet MS" panose="020B0603020202020204" pitchFamily="34" charset="0"/>
            </a:endParaRPr>
          </a:p>
          <a:p>
            <a:pPr algn="ctr"/>
            <a:endParaRPr lang="en-US" sz="2400" dirty="0">
              <a:latin typeface="Trebuchet MS" panose="020B0603020202020204" pitchFamily="34" charset="0"/>
            </a:endParaRPr>
          </a:p>
          <a:p>
            <a:pPr algn="ctr"/>
            <a:r>
              <a:rPr lang="en-US" sz="3200" b="1" dirty="0">
                <a:latin typeface="Trebuchet MS" panose="020B0603020202020204" pitchFamily="34" charset="0"/>
              </a:rPr>
              <a:t>Making it True, Making us Care: </a:t>
            </a:r>
          </a:p>
          <a:p>
            <a:pPr algn="ctr"/>
            <a:r>
              <a:rPr lang="en-US" sz="3200" b="1" dirty="0">
                <a:latin typeface="Trebuchet MS" panose="020B0603020202020204" pitchFamily="34" charset="0"/>
              </a:rPr>
              <a:t>Understanding What Makes a Story Compelling </a:t>
            </a:r>
          </a:p>
          <a:p>
            <a:pPr algn="ctr"/>
            <a:r>
              <a:rPr lang="en-US" sz="3200" dirty="0">
                <a:latin typeface="Trebuchet MS" panose="020B0603020202020204" pitchFamily="34" charset="0"/>
              </a:rPr>
              <a:t>-</a:t>
            </a:r>
          </a:p>
          <a:p>
            <a:pPr algn="ctr"/>
            <a:r>
              <a:rPr lang="en-US" sz="3200" dirty="0">
                <a:latin typeface="Trebuchet MS" panose="020B0603020202020204" pitchFamily="34" charset="0"/>
              </a:rPr>
              <a:t>Teacher’s Instructions</a:t>
            </a:r>
          </a:p>
          <a:p>
            <a:pPr algn="ctr"/>
            <a:r>
              <a:rPr lang="en-US" sz="3200" dirty="0">
                <a:latin typeface="Trebuchet MS" panose="020B0603020202020204" pitchFamily="34" charset="0"/>
              </a:rPr>
              <a:t>-</a:t>
            </a:r>
          </a:p>
          <a:p>
            <a:pPr algn="ctr"/>
            <a:r>
              <a:rPr lang="en-US" sz="3200" dirty="0">
                <a:latin typeface="Trebuchet MS" panose="020B0603020202020204" pitchFamily="34" charset="0"/>
              </a:rPr>
              <a:t>Student Worksheet: Viewing Films</a:t>
            </a:r>
          </a:p>
        </p:txBody>
      </p:sp>
    </p:spTree>
    <p:extLst>
      <p:ext uri="{BB962C8B-B14F-4D97-AF65-F5344CB8AC3E}">
        <p14:creationId xmlns:p14="http://schemas.microsoft.com/office/powerpoint/2010/main" val="320520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609600"/>
            <a:ext cx="8686800" cy="6096000"/>
          </a:xfrm>
          <a:prstGeom prst="rect">
            <a:avLst/>
          </a:prstGeom>
        </p:spPr>
        <p:txBody>
          <a:bodyPr/>
          <a:lstStyle/>
          <a:p>
            <a:pPr marL="342900" lvl="0" indent="-342900">
              <a:spcBef>
                <a:spcPct val="20000"/>
              </a:spcBef>
              <a:defRPr/>
            </a:pPr>
            <a:r>
              <a:rPr kumimoji="0" lang="en-US" sz="3200" b="1" i="0" u="none" strike="noStrike" kern="1200" cap="none" spc="0" normalizeH="0" baseline="0" noProof="0" dirty="0">
                <a:ln>
                  <a:noFill/>
                </a:ln>
                <a:solidFill>
                  <a:schemeClr val="tx1"/>
                </a:solidFill>
                <a:effectLst/>
                <a:uLnTx/>
                <a:uFillTx/>
                <a:latin typeface="Trebuchet MS" pitchFamily="34" charset="0"/>
                <a:ea typeface="+mn-ea"/>
                <a:cs typeface="+mn-cs"/>
              </a:rPr>
              <a:t>   The Student Project Guide for Creating </a:t>
            </a:r>
            <a:r>
              <a:rPr lang="en-US" sz="3200" b="1" dirty="0">
                <a:latin typeface="Trebuchet MS" pitchFamily="34" charset="0"/>
              </a:rPr>
              <a:t>Roots and Family Films </a:t>
            </a:r>
            <a:r>
              <a:rPr kumimoji="0" lang="en-US" sz="3200" b="1" i="0" u="none" strike="noStrike" kern="1200" cap="none" spc="0" normalizeH="0" baseline="0" noProof="0" dirty="0">
                <a:ln>
                  <a:noFill/>
                </a:ln>
                <a:solidFill>
                  <a:schemeClr val="tx1"/>
                </a:solidFill>
                <a:effectLst/>
                <a:uLnTx/>
                <a:uFillTx/>
                <a:latin typeface="Trebuchet MS" pitchFamily="34" charset="0"/>
                <a:ea typeface="+mn-ea"/>
                <a:cs typeface="+mn-cs"/>
              </a:rPr>
              <a:t>can be found on the Centropa website: </a:t>
            </a:r>
          </a:p>
          <a:p>
            <a:pPr marL="342900" marR="0" lvl="0" indent="-342900" algn="l" defTabSz="914400" rtl="0" eaLnBrk="1" fontAlgn="base" latinLnBrk="0" hangingPunct="1">
              <a:lnSpc>
                <a:spcPct val="100000"/>
              </a:lnSpc>
              <a:spcBef>
                <a:spcPct val="20000"/>
              </a:spcBef>
              <a:spcAft>
                <a:spcPct val="0"/>
              </a:spcAft>
              <a:buClrTx/>
              <a:buSzTx/>
              <a:tabLst/>
              <a:defRPr/>
            </a:pPr>
            <a:endParaRPr lang="en-US" sz="800" b="1" dirty="0">
              <a:latin typeface="Trebuchet MS"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lang="en-US" sz="3200" b="1" dirty="0">
                <a:solidFill>
                  <a:srgbClr val="FF0000"/>
                </a:solidFill>
                <a:latin typeface="Trebuchet MS" pitchFamily="34" charset="0"/>
                <a:cs typeface="+mn-cs"/>
              </a:rPr>
              <a:t>   </a:t>
            </a:r>
            <a:r>
              <a:rPr lang="en-US" sz="2800" b="1" dirty="0">
                <a:solidFill>
                  <a:srgbClr val="FF0000"/>
                </a:solidFill>
                <a:latin typeface="Trebuchet MS" pitchFamily="34" charset="0"/>
                <a:cs typeface="+mn-cs"/>
                <a:hlinkClick r:id="rId2"/>
              </a:rPr>
              <a:t>http://www.centropa.org/teaching-materials</a:t>
            </a:r>
            <a:endParaRPr lang="en-US" sz="2800" b="1" dirty="0">
              <a:solidFill>
                <a:srgbClr val="FF0000"/>
              </a:solidFill>
              <a:latin typeface="Trebuchet MS" pitchFamily="34" charset="0"/>
              <a:cs typeface="+mn-cs"/>
            </a:endParaRPr>
          </a:p>
          <a:p>
            <a:pPr algn="ctr"/>
            <a:endParaRPr lang="en-US" sz="2400" b="1" dirty="0">
              <a:latin typeface="Trebuchet MS" pitchFamily="34" charset="0"/>
              <a:cs typeface="+mn-cs"/>
            </a:endParaRPr>
          </a:p>
          <a:p>
            <a:r>
              <a:rPr lang="en-US" sz="3200" dirty="0">
                <a:latin typeface="Trebuchet MS" pitchFamily="34" charset="0"/>
              </a:rPr>
              <a:t>   Click on </a:t>
            </a:r>
            <a:r>
              <a:rPr lang="en-US" sz="3200" b="1" dirty="0">
                <a:latin typeface="Trebuchet MS" pitchFamily="34" charset="0"/>
              </a:rPr>
              <a:t>EDUCATION</a:t>
            </a:r>
          </a:p>
          <a:p>
            <a:endParaRPr lang="en-US" b="1" dirty="0">
              <a:latin typeface="Trebuchet MS" pitchFamily="34" charset="0"/>
              <a:cs typeface="+mn-cs"/>
            </a:endParaRPr>
          </a:p>
          <a:p>
            <a:r>
              <a:rPr lang="en-US" sz="2800" b="1" dirty="0">
                <a:latin typeface="Trebuchet MS" pitchFamily="34" charset="0"/>
                <a:cs typeface="+mn-cs"/>
              </a:rPr>
              <a:t>The updated </a:t>
            </a:r>
            <a:r>
              <a:rPr lang="en-US" sz="2800" b="1" dirty="0">
                <a:latin typeface="Trebuchet MS" pitchFamily="34" charset="0"/>
              </a:rPr>
              <a:t>2017 </a:t>
            </a:r>
            <a:r>
              <a:rPr lang="en-US" sz="2800" b="1" dirty="0">
                <a:latin typeface="Trebuchet MS" pitchFamily="34" charset="0"/>
                <a:cs typeface="+mn-cs"/>
              </a:rPr>
              <a:t>version of the guide is available.</a:t>
            </a:r>
          </a:p>
          <a:p>
            <a:endParaRPr lang="en-US" sz="2800" b="1" dirty="0">
              <a:latin typeface="Trebuchet MS" pitchFamily="34" charset="0"/>
              <a:cs typeface="+mn-cs"/>
            </a:endParaRPr>
          </a:p>
          <a:p>
            <a:r>
              <a:rPr lang="en-US" sz="2400" b="1" dirty="0">
                <a:latin typeface="Trebuchet MS" pitchFamily="34" charset="0"/>
                <a:cs typeface="+mn-cs"/>
                <a:hlinkClick r:id="rId3" action="ppaction://hlinkfile"/>
              </a:rPr>
              <a:t>../../PPT PRESENTATIONS/00 2017 KRK Student Project Guide - Creating Family History Films Using Centropa and Other Sources.docx</a:t>
            </a:r>
            <a:endParaRPr lang="en-US" sz="2400" b="1" dirty="0">
              <a:latin typeface="Trebuchet MS" pitchFamily="34" charset="0"/>
              <a:cs typeface="+mn-cs"/>
            </a:endParaRPr>
          </a:p>
          <a:p>
            <a:endParaRPr lang="en-US" sz="2800" b="1" dirty="0">
              <a:latin typeface="Trebuchet MS" pitchFamily="34" charset="0"/>
              <a:cs typeface="+mn-cs"/>
            </a:endParaRPr>
          </a:p>
          <a:p>
            <a:endParaRPr lang="en-US" sz="2800" b="1" dirty="0">
              <a:latin typeface="Trebuchet MS" pitchFamily="34" charset="0"/>
              <a:cs typeface="+mn-cs"/>
            </a:endParaRPr>
          </a:p>
          <a:p>
            <a:endParaRPr kumimoji="0" lang="en-US" sz="3200" b="1" i="0" u="none" strike="noStrike" kern="1200" cap="none" spc="0" normalizeH="0" baseline="0" noProof="0" dirty="0">
              <a:ln>
                <a:noFill/>
              </a:ln>
              <a:solidFill>
                <a:schemeClr val="tx1"/>
              </a:solidFill>
              <a:effectLst/>
              <a:uLnTx/>
              <a:uFillTx/>
              <a:latin typeface="Trebuchet MS"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1" i="0" u="none" strike="noStrike" kern="1200" cap="none" spc="0" normalizeH="0" baseline="0" noProof="0" dirty="0">
              <a:ln>
                <a:noFill/>
              </a:ln>
              <a:solidFill>
                <a:schemeClr val="tx1"/>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a:ln>
                <a:noFill/>
              </a:ln>
              <a:solidFill>
                <a:schemeClr val="tx1"/>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5373" y="2745259"/>
            <a:ext cx="8763000" cy="3829050"/>
          </a:xfrm>
          <a:prstGeom prst="rect">
            <a:avLst/>
          </a:prstGeom>
          <a:noFill/>
          <a:ln w="9525">
            <a:noFill/>
            <a:miter lim="800000"/>
            <a:headEnd/>
            <a:tailEnd/>
          </a:ln>
        </p:spPr>
      </p:pic>
      <p:sp>
        <p:nvSpPr>
          <p:cNvPr id="4" name="Rectangle 3"/>
          <p:cNvSpPr/>
          <p:nvPr/>
        </p:nvSpPr>
        <p:spPr>
          <a:xfrm>
            <a:off x="838200" y="381000"/>
            <a:ext cx="7696200" cy="1969770"/>
          </a:xfrm>
          <a:prstGeom prst="rect">
            <a:avLst/>
          </a:prstGeom>
        </p:spPr>
        <p:txBody>
          <a:bodyPr wrap="square">
            <a:spAutoFit/>
          </a:bodyPr>
          <a:lstStyle/>
          <a:p>
            <a:r>
              <a:rPr lang="en-US" sz="3600" b="1" dirty="0">
                <a:latin typeface="Trebuchet MS" pitchFamily="34" charset="0"/>
              </a:rPr>
              <a:t>The drop-down menu provides you with several options. </a:t>
            </a:r>
          </a:p>
          <a:p>
            <a:endParaRPr lang="en-US" sz="1400" dirty="0">
              <a:latin typeface="Trebuchet MS" pitchFamily="34" charset="0"/>
            </a:endParaRPr>
          </a:p>
          <a:p>
            <a:r>
              <a:rPr lang="en-US" sz="3600" dirty="0">
                <a:latin typeface="Trebuchet MS" pitchFamily="34" charset="0"/>
              </a:rPr>
              <a:t>Click on </a:t>
            </a:r>
            <a:r>
              <a:rPr lang="en-US" sz="3600" b="1" dirty="0">
                <a:latin typeface="Trebuchet MS" pitchFamily="34" charset="0"/>
              </a:rPr>
              <a:t>TEACHING MATERIALS</a:t>
            </a:r>
            <a:r>
              <a:rPr lang="en-US" sz="3600" dirty="0">
                <a:latin typeface="Trebuchet MS" pitchFamily="34" charset="0"/>
              </a:rPr>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1066800"/>
            <a:ext cx="8210963" cy="5179963"/>
          </a:xfrm>
          <a:prstGeom prst="rect">
            <a:avLst/>
          </a:prstGeom>
          <a:noFill/>
          <a:ln w="9525">
            <a:noFill/>
            <a:miter lim="800000"/>
            <a:headEnd/>
            <a:tailEnd/>
          </a:ln>
        </p:spPr>
      </p:pic>
      <p:sp>
        <p:nvSpPr>
          <p:cNvPr id="3" name="Rectangle 2"/>
          <p:cNvSpPr/>
          <p:nvPr/>
        </p:nvSpPr>
        <p:spPr>
          <a:xfrm>
            <a:off x="1066800" y="381000"/>
            <a:ext cx="7086600" cy="707886"/>
          </a:xfrm>
          <a:prstGeom prst="rect">
            <a:avLst/>
          </a:prstGeom>
        </p:spPr>
        <p:txBody>
          <a:bodyPr wrap="square">
            <a:spAutoFit/>
          </a:bodyPr>
          <a:lstStyle/>
          <a:p>
            <a:pPr algn="ctr"/>
            <a:r>
              <a:rPr lang="en-US" sz="4000" b="1" dirty="0">
                <a:latin typeface="Trebuchet MS" pitchFamily="34" charset="0"/>
              </a:rPr>
              <a:t>Scroll down the page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2119" y="206514"/>
            <a:ext cx="6314549" cy="707886"/>
          </a:xfrm>
          <a:prstGeom prst="rect">
            <a:avLst/>
          </a:prstGeom>
        </p:spPr>
        <p:txBody>
          <a:bodyPr wrap="none">
            <a:spAutoFit/>
          </a:bodyPr>
          <a:lstStyle/>
          <a:p>
            <a:r>
              <a:rPr lang="en-US" sz="4000" b="1" dirty="0">
                <a:latin typeface="Trebuchet MS" pitchFamily="34" charset="0"/>
              </a:rPr>
              <a:t>Roots Film Project Guide </a:t>
            </a:r>
            <a:endParaRPr lang="en-US" sz="4000" dirty="0"/>
          </a:p>
        </p:txBody>
      </p:sp>
      <p:pic>
        <p:nvPicPr>
          <p:cNvPr id="2" name="Picture 1">
            <a:extLst>
              <a:ext uri="{FF2B5EF4-FFF2-40B4-BE49-F238E27FC236}">
                <a16:creationId xmlns:a16="http://schemas.microsoft.com/office/drawing/2014/main" id="{5260E79D-B977-4117-BE14-F0A5CED1159B}"/>
              </a:ext>
            </a:extLst>
          </p:cNvPr>
          <p:cNvPicPr>
            <a:picLocks noChangeAspect="1"/>
          </p:cNvPicPr>
          <p:nvPr/>
        </p:nvPicPr>
        <p:blipFill>
          <a:blip r:embed="rId2"/>
          <a:stretch>
            <a:fillRect/>
          </a:stretch>
        </p:blipFill>
        <p:spPr>
          <a:xfrm>
            <a:off x="228600" y="1028119"/>
            <a:ext cx="8686800" cy="4093354"/>
          </a:xfrm>
          <a:prstGeom prst="rect">
            <a:avLst/>
          </a:prstGeom>
        </p:spPr>
      </p:pic>
      <p:cxnSp>
        <p:nvCxnSpPr>
          <p:cNvPr id="5" name="Straight Arrow Connector 4"/>
          <p:cNvCxnSpPr>
            <a:cxnSpLocks/>
          </p:cNvCxnSpPr>
          <p:nvPr/>
        </p:nvCxnSpPr>
        <p:spPr>
          <a:xfrm>
            <a:off x="5334000" y="914400"/>
            <a:ext cx="213360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5235160-43C5-4EA0-BC58-DA5D9DD3B44A}"/>
              </a:ext>
            </a:extLst>
          </p:cNvPr>
          <p:cNvSpPr txBox="1"/>
          <p:nvPr/>
        </p:nvSpPr>
        <p:spPr>
          <a:xfrm>
            <a:off x="952500" y="6035873"/>
            <a:ext cx="7239000" cy="369332"/>
          </a:xfrm>
          <a:prstGeom prst="rect">
            <a:avLst/>
          </a:prstGeom>
          <a:noFill/>
        </p:spPr>
        <p:txBody>
          <a:bodyPr wrap="square" rtlCol="0">
            <a:spAutoFit/>
          </a:bodyPr>
          <a:lstStyle/>
          <a:p>
            <a:r>
              <a:rPr lang="en-US" dirty="0">
                <a:latin typeface="Trebuchet MS" panose="020B0603020202020204" pitchFamily="34" charset="0"/>
              </a:rPr>
              <a:t>Click on the picture.                          </a:t>
            </a:r>
          </a:p>
        </p:txBody>
      </p:sp>
      <p:pic>
        <p:nvPicPr>
          <p:cNvPr id="8" name="Picture 7">
            <a:extLst>
              <a:ext uri="{FF2B5EF4-FFF2-40B4-BE49-F238E27FC236}">
                <a16:creationId xmlns:a16="http://schemas.microsoft.com/office/drawing/2014/main" id="{4D7A27A7-5938-41CF-AC6B-ED0C692C324A}"/>
              </a:ext>
            </a:extLst>
          </p:cNvPr>
          <p:cNvPicPr>
            <a:picLocks noChangeAspect="1"/>
          </p:cNvPicPr>
          <p:nvPr/>
        </p:nvPicPr>
        <p:blipFill>
          <a:blip r:embed="rId3"/>
          <a:stretch>
            <a:fillRect/>
          </a:stretch>
        </p:blipFill>
        <p:spPr>
          <a:xfrm>
            <a:off x="3276600" y="5195947"/>
            <a:ext cx="991663" cy="1395412"/>
          </a:xfrm>
          <a:prstGeom prst="rect">
            <a:avLst/>
          </a:prstGeom>
        </p:spPr>
      </p:pic>
      <p:cxnSp>
        <p:nvCxnSpPr>
          <p:cNvPr id="10" name="Straight Arrow Connector 9">
            <a:extLst>
              <a:ext uri="{FF2B5EF4-FFF2-40B4-BE49-F238E27FC236}">
                <a16:creationId xmlns:a16="http://schemas.microsoft.com/office/drawing/2014/main" id="{47CF18A5-B2D7-4E83-A757-3CF907367F20}"/>
              </a:ext>
            </a:extLst>
          </p:cNvPr>
          <p:cNvCxnSpPr>
            <a:cxnSpLocks/>
          </p:cNvCxnSpPr>
          <p:nvPr/>
        </p:nvCxnSpPr>
        <p:spPr>
          <a:xfrm flipH="1">
            <a:off x="4268263" y="2819400"/>
            <a:ext cx="3046938" cy="2819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9DB3C9-DF2E-4E01-A9A9-1DD5C44521A4}"/>
              </a:ext>
            </a:extLst>
          </p:cNvPr>
          <p:cNvPicPr>
            <a:picLocks noChangeAspect="1"/>
          </p:cNvPicPr>
          <p:nvPr/>
        </p:nvPicPr>
        <p:blipFill>
          <a:blip r:embed="rId2"/>
          <a:stretch>
            <a:fillRect/>
          </a:stretch>
        </p:blipFill>
        <p:spPr>
          <a:xfrm>
            <a:off x="152400" y="1371600"/>
            <a:ext cx="8839200" cy="5105400"/>
          </a:xfrm>
          <a:prstGeom prst="rect">
            <a:avLst/>
          </a:prstGeom>
        </p:spPr>
      </p:pic>
      <p:sp>
        <p:nvSpPr>
          <p:cNvPr id="4" name="TextBox 3">
            <a:extLst>
              <a:ext uri="{FF2B5EF4-FFF2-40B4-BE49-F238E27FC236}">
                <a16:creationId xmlns:a16="http://schemas.microsoft.com/office/drawing/2014/main" id="{9A29427A-4A3A-4FA2-B9E4-E019A3908AB7}"/>
              </a:ext>
            </a:extLst>
          </p:cNvPr>
          <p:cNvSpPr txBox="1"/>
          <p:nvPr/>
        </p:nvSpPr>
        <p:spPr>
          <a:xfrm>
            <a:off x="762000" y="381000"/>
            <a:ext cx="7924800" cy="830997"/>
          </a:xfrm>
          <a:prstGeom prst="rect">
            <a:avLst/>
          </a:prstGeom>
          <a:noFill/>
        </p:spPr>
        <p:txBody>
          <a:bodyPr wrap="square" rtlCol="0">
            <a:spAutoFit/>
          </a:bodyPr>
          <a:lstStyle/>
          <a:p>
            <a:r>
              <a:rPr lang="en-US" sz="2400" dirty="0">
                <a:latin typeface="Trebuchet MS" panose="020B0603020202020204" pitchFamily="34" charset="0"/>
              </a:rPr>
              <a:t>The screen below appears, introducing you to the Roots Family History Film Project. </a:t>
            </a:r>
          </a:p>
        </p:txBody>
      </p:sp>
    </p:spTree>
    <p:extLst>
      <p:ext uri="{BB962C8B-B14F-4D97-AF65-F5344CB8AC3E}">
        <p14:creationId xmlns:p14="http://schemas.microsoft.com/office/powerpoint/2010/main" val="424867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EC7E59-A144-4609-A186-7DB4781FDA84}"/>
              </a:ext>
            </a:extLst>
          </p:cNvPr>
          <p:cNvPicPr>
            <a:picLocks noChangeAspect="1"/>
          </p:cNvPicPr>
          <p:nvPr/>
        </p:nvPicPr>
        <p:blipFill>
          <a:blip r:embed="rId2"/>
          <a:stretch>
            <a:fillRect/>
          </a:stretch>
        </p:blipFill>
        <p:spPr>
          <a:xfrm>
            <a:off x="405451" y="3810000"/>
            <a:ext cx="8333098" cy="2676525"/>
          </a:xfrm>
          <a:prstGeom prst="rect">
            <a:avLst/>
          </a:prstGeom>
        </p:spPr>
      </p:pic>
      <p:sp>
        <p:nvSpPr>
          <p:cNvPr id="3" name="TextBox 2">
            <a:extLst>
              <a:ext uri="{FF2B5EF4-FFF2-40B4-BE49-F238E27FC236}">
                <a16:creationId xmlns:a16="http://schemas.microsoft.com/office/drawing/2014/main" id="{54F8C199-F381-4963-B360-77CC33B9E2E1}"/>
              </a:ext>
            </a:extLst>
          </p:cNvPr>
          <p:cNvSpPr txBox="1"/>
          <p:nvPr/>
        </p:nvSpPr>
        <p:spPr>
          <a:xfrm>
            <a:off x="405451" y="457200"/>
            <a:ext cx="8433749" cy="3016210"/>
          </a:xfrm>
          <a:prstGeom prst="rect">
            <a:avLst/>
          </a:prstGeom>
          <a:noFill/>
        </p:spPr>
        <p:txBody>
          <a:bodyPr wrap="square" rtlCol="0">
            <a:spAutoFit/>
          </a:bodyPr>
          <a:lstStyle/>
          <a:p>
            <a:r>
              <a:rPr lang="en-US" sz="2400" dirty="0">
                <a:latin typeface="Trebuchet MS" panose="020B0603020202020204" pitchFamily="34" charset="0"/>
              </a:rPr>
              <a:t>The list of documents below will help both you and your students throughout the course of the filmmaking project. </a:t>
            </a:r>
          </a:p>
          <a:p>
            <a:endParaRPr lang="en-US" sz="1100" dirty="0">
              <a:latin typeface="Trebuchet MS" panose="020B0603020202020204" pitchFamily="34" charset="0"/>
            </a:endParaRPr>
          </a:p>
          <a:p>
            <a:r>
              <a:rPr lang="en-US" sz="2400" dirty="0">
                <a:latin typeface="Trebuchet MS" panose="020B0603020202020204" pitchFamily="34" charset="0"/>
              </a:rPr>
              <a:t>There is a Student Guide, a Teacher’s Guide (Student Guide with Annotations for Teachers), a variety of organizer charts, scriptwriting and planning charts, checklists, feedback during the filmmaking process, etc. </a:t>
            </a:r>
          </a:p>
          <a:p>
            <a:endParaRPr lang="en-US" sz="1100" dirty="0">
              <a:latin typeface="Trebuchet MS" panose="020B0603020202020204" pitchFamily="34" charset="0"/>
            </a:endParaRPr>
          </a:p>
          <a:p>
            <a:r>
              <a:rPr lang="en-US" sz="2400" dirty="0">
                <a:latin typeface="Trebuchet MS" panose="020B0603020202020204" pitchFamily="34" charset="0"/>
              </a:rPr>
              <a:t>Have a look!</a:t>
            </a:r>
          </a:p>
        </p:txBody>
      </p:sp>
    </p:spTree>
    <p:extLst>
      <p:ext uri="{BB962C8B-B14F-4D97-AF65-F5344CB8AC3E}">
        <p14:creationId xmlns:p14="http://schemas.microsoft.com/office/powerpoint/2010/main" val="325019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42900" y="1295400"/>
            <a:ext cx="8458200" cy="5257800"/>
          </a:xfrm>
        </p:spPr>
        <p:txBody>
          <a:bodyPr/>
          <a:lstStyle/>
          <a:p>
            <a:pPr algn="ctr" eaLnBrk="1" hangingPunct="1">
              <a:buNone/>
            </a:pPr>
            <a:r>
              <a:rPr lang="en-US" sz="6000" b="1" dirty="0">
                <a:solidFill>
                  <a:srgbClr val="C00000"/>
                </a:solidFill>
                <a:latin typeface="Papyrus" pitchFamily="66" charset="0"/>
              </a:rPr>
              <a:t>The  Great Centropa Treasure Hunt </a:t>
            </a:r>
          </a:p>
          <a:p>
            <a:pPr lvl="1" eaLnBrk="1" hangingPunct="1">
              <a:buNone/>
            </a:pPr>
            <a:endParaRPr lang="en-US" sz="1800" b="1" dirty="0">
              <a:latin typeface="Trebuchet MS" pitchFamily="34" charset="0"/>
            </a:endParaRPr>
          </a:p>
          <a:p>
            <a:pPr lvl="1" algn="ctr" eaLnBrk="1" hangingPunct="1">
              <a:buNone/>
            </a:pPr>
            <a:r>
              <a:rPr lang="en-US" sz="4000" b="1" dirty="0">
                <a:latin typeface="Trebuchet MS" pitchFamily="34" charset="0"/>
              </a:rPr>
              <a:t>Exploring and Navigating </a:t>
            </a:r>
            <a:br>
              <a:rPr lang="en-US" sz="4000" b="1" dirty="0">
                <a:latin typeface="Trebuchet MS" pitchFamily="34" charset="0"/>
              </a:rPr>
            </a:br>
            <a:r>
              <a:rPr lang="en-US" sz="4000" b="1" dirty="0">
                <a:latin typeface="Trebuchet MS" pitchFamily="34" charset="0"/>
              </a:rPr>
              <a:t>the Centropa Website</a:t>
            </a:r>
          </a:p>
          <a:p>
            <a:pPr lvl="1" algn="ctr" eaLnBrk="1" hangingPunct="1">
              <a:buNone/>
            </a:pPr>
            <a:endParaRPr lang="en-US" sz="1400" b="1" dirty="0">
              <a:latin typeface="Trebuchet MS" pitchFamily="34" charset="0"/>
            </a:endParaRPr>
          </a:p>
          <a:p>
            <a:pPr eaLnBrk="1" hangingPunct="1"/>
            <a:endParaRPr lang="en-US" sz="2800" b="1" dirty="0">
              <a:latin typeface="Trebuchet MS" pitchFamily="34" charset="0"/>
            </a:endParaRPr>
          </a:p>
          <a:p>
            <a:pPr eaLnBrk="1" hangingPunct="1"/>
            <a:endParaRPr lang="en-US" sz="2000" b="1" dirty="0">
              <a:latin typeface="Trebuchet MS" pitchFamily="34" charset="0"/>
            </a:endParaRPr>
          </a:p>
          <a:p>
            <a:pPr eaLnBrk="1" hangingPunct="1"/>
            <a:endParaRPr lang="en-US" sz="2000" dirty="0"/>
          </a:p>
        </p:txBody>
      </p:sp>
      <p:sp>
        <p:nvSpPr>
          <p:cNvPr id="5" name="Title 1"/>
          <p:cNvSpPr>
            <a:spLocks noGrp="1"/>
          </p:cNvSpPr>
          <p:nvPr>
            <p:ph type="title"/>
          </p:nvPr>
        </p:nvSpPr>
        <p:spPr>
          <a:xfrm>
            <a:off x="457200" y="274638"/>
            <a:ext cx="8229600" cy="639762"/>
          </a:xfrm>
        </p:spPr>
        <p:txBody>
          <a:bodyPr rtlCol="0" anchor="t">
            <a:noAutofit/>
          </a:bodyPr>
          <a:lstStyle/>
          <a:p>
            <a:pPr eaLnBrk="1" fontAlgn="auto" hangingPunct="1">
              <a:spcAft>
                <a:spcPts val="0"/>
              </a:spcAft>
              <a:defRPr/>
            </a:pPr>
            <a:r>
              <a:rPr lang="en-US" b="1" dirty="0">
                <a:solidFill>
                  <a:srgbClr val="003399"/>
                </a:solidFill>
                <a:latin typeface="Trebuchet MS" pitchFamily="34" charset="0"/>
              </a:rPr>
              <a:t>Procedure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01CF069-6773-4498-81BF-BBA5D32E075D}"/>
              </a:ext>
            </a:extLst>
          </p:cNvPr>
          <p:cNvSpPr txBox="1">
            <a:spLocks/>
          </p:cNvSpPr>
          <p:nvPr/>
        </p:nvSpPr>
        <p:spPr>
          <a:xfrm>
            <a:off x="342900" y="530500"/>
            <a:ext cx="8458200" cy="5257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en-US" sz="3600" b="1" dirty="0">
                <a:solidFill>
                  <a:srgbClr val="C00000"/>
                </a:solidFill>
                <a:latin typeface="Papyrus" pitchFamily="66" charset="0"/>
              </a:rPr>
              <a:t>The  Great Centropa Treasure Hunt </a:t>
            </a:r>
          </a:p>
          <a:p>
            <a:pPr lvl="1" eaLnBrk="1" hangingPunct="1">
              <a:buFont typeface="Arial" charset="0"/>
              <a:buNone/>
            </a:pPr>
            <a:endParaRPr lang="en-US" sz="1200" b="1" dirty="0">
              <a:latin typeface="Trebuchet MS" pitchFamily="34" charset="0"/>
            </a:endParaRPr>
          </a:p>
          <a:p>
            <a:pPr lvl="1" algn="ctr" eaLnBrk="1" hangingPunct="1">
              <a:buFont typeface="Arial" charset="0"/>
              <a:buNone/>
            </a:pPr>
            <a:r>
              <a:rPr lang="en-US" b="1" dirty="0">
                <a:latin typeface="Trebuchet MS" pitchFamily="34" charset="0"/>
              </a:rPr>
              <a:t>Exploring and Navigating </a:t>
            </a:r>
            <a:br>
              <a:rPr lang="en-US" b="1" dirty="0">
                <a:latin typeface="Trebuchet MS" pitchFamily="34" charset="0"/>
              </a:rPr>
            </a:br>
            <a:r>
              <a:rPr lang="en-US" b="1" dirty="0">
                <a:latin typeface="Trebuchet MS" pitchFamily="34" charset="0"/>
              </a:rPr>
              <a:t>the Centropa Website</a:t>
            </a:r>
          </a:p>
          <a:p>
            <a:pPr lvl="1" algn="ctr" eaLnBrk="1" hangingPunct="1">
              <a:buFont typeface="Arial" charset="0"/>
              <a:buNone/>
            </a:pPr>
            <a:endParaRPr lang="en-US" sz="1400" b="1" dirty="0">
              <a:latin typeface="Trebuchet MS" pitchFamily="34" charset="0"/>
            </a:endParaRPr>
          </a:p>
          <a:p>
            <a:pPr eaLnBrk="1" hangingPunct="1"/>
            <a:endParaRPr lang="en-US" sz="2800" b="1" dirty="0">
              <a:latin typeface="Trebuchet MS" pitchFamily="34" charset="0"/>
            </a:endParaRPr>
          </a:p>
          <a:p>
            <a:pPr eaLnBrk="1" hangingPunct="1"/>
            <a:endParaRPr lang="en-US" sz="2000" b="1" dirty="0">
              <a:latin typeface="Trebuchet MS" pitchFamily="34" charset="0"/>
            </a:endParaRPr>
          </a:p>
          <a:p>
            <a:pPr eaLnBrk="1" hangingPunct="1"/>
            <a:endParaRPr lang="en-US" sz="2000" dirty="0"/>
          </a:p>
        </p:txBody>
      </p:sp>
      <p:sp>
        <p:nvSpPr>
          <p:cNvPr id="5" name="TextBox 4">
            <a:extLst>
              <a:ext uri="{FF2B5EF4-FFF2-40B4-BE49-F238E27FC236}">
                <a16:creationId xmlns:a16="http://schemas.microsoft.com/office/drawing/2014/main" id="{D4295964-1E85-474C-89BF-3D5CB201510C}"/>
              </a:ext>
            </a:extLst>
          </p:cNvPr>
          <p:cNvSpPr txBox="1"/>
          <p:nvPr/>
        </p:nvSpPr>
        <p:spPr>
          <a:xfrm>
            <a:off x="609600" y="2590800"/>
            <a:ext cx="8458200" cy="3908762"/>
          </a:xfrm>
          <a:prstGeom prst="rect">
            <a:avLst/>
          </a:prstGeom>
          <a:noFill/>
        </p:spPr>
        <p:txBody>
          <a:bodyPr wrap="square" rtlCol="0">
            <a:spAutoFit/>
          </a:bodyPr>
          <a:lstStyle/>
          <a:p>
            <a:r>
              <a:rPr lang="en-US" sz="3200" dirty="0">
                <a:latin typeface="Trebuchet MS" panose="020B0603020202020204" pitchFamily="34" charset="0"/>
              </a:rPr>
              <a:t>The treasure hunt helps students become familiar with the Centropa website. </a:t>
            </a:r>
          </a:p>
          <a:p>
            <a:endParaRPr lang="en-US" sz="1200" dirty="0">
              <a:latin typeface="Trebuchet MS" panose="020B0603020202020204" pitchFamily="34" charset="0"/>
            </a:endParaRPr>
          </a:p>
          <a:p>
            <a:r>
              <a:rPr lang="en-US" sz="3200" dirty="0">
                <a:latin typeface="Trebuchet MS" panose="020B0603020202020204" pitchFamily="34" charset="0"/>
              </a:rPr>
              <a:t>Questions have been designed to take them to most parts of the website. </a:t>
            </a:r>
          </a:p>
          <a:p>
            <a:endParaRPr lang="en-US" sz="1200" dirty="0">
              <a:latin typeface="Trebuchet MS" panose="020B0603020202020204" pitchFamily="34" charset="0"/>
            </a:endParaRPr>
          </a:p>
          <a:p>
            <a:r>
              <a:rPr lang="en-US" sz="3200" dirty="0">
                <a:latin typeface="Trebuchet MS" panose="020B0603020202020204" pitchFamily="34" charset="0"/>
              </a:rPr>
              <a:t>This is especially helpful as they will often refer to the website to model their own films. </a:t>
            </a:r>
          </a:p>
        </p:txBody>
      </p:sp>
    </p:spTree>
    <p:extLst>
      <p:ext uri="{BB962C8B-B14F-4D97-AF65-F5344CB8AC3E}">
        <p14:creationId xmlns:p14="http://schemas.microsoft.com/office/powerpoint/2010/main" val="38554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23CC3-5B21-4E72-95E3-B274F7919430}"/>
              </a:ext>
            </a:extLst>
          </p:cNvPr>
          <p:cNvPicPr>
            <a:picLocks noChangeAspect="1"/>
          </p:cNvPicPr>
          <p:nvPr/>
        </p:nvPicPr>
        <p:blipFill>
          <a:blip r:embed="rId2"/>
          <a:stretch>
            <a:fillRect/>
          </a:stretch>
        </p:blipFill>
        <p:spPr>
          <a:xfrm>
            <a:off x="457200" y="304800"/>
            <a:ext cx="5257800" cy="6351006"/>
          </a:xfrm>
          <a:prstGeom prst="rect">
            <a:avLst/>
          </a:prstGeom>
        </p:spPr>
      </p:pic>
      <p:sp>
        <p:nvSpPr>
          <p:cNvPr id="5" name="TextBox 4">
            <a:extLst>
              <a:ext uri="{FF2B5EF4-FFF2-40B4-BE49-F238E27FC236}">
                <a16:creationId xmlns:a16="http://schemas.microsoft.com/office/drawing/2014/main" id="{80B7D9C7-C181-4542-AD86-7D86F40459C0}"/>
              </a:ext>
            </a:extLst>
          </p:cNvPr>
          <p:cNvSpPr txBox="1"/>
          <p:nvPr/>
        </p:nvSpPr>
        <p:spPr>
          <a:xfrm>
            <a:off x="6019800" y="2254601"/>
            <a:ext cx="2819400" cy="4401205"/>
          </a:xfrm>
          <a:prstGeom prst="rect">
            <a:avLst/>
          </a:prstGeom>
          <a:noFill/>
        </p:spPr>
        <p:txBody>
          <a:bodyPr wrap="square" rtlCol="0">
            <a:spAutoFit/>
          </a:bodyPr>
          <a:lstStyle/>
          <a:p>
            <a:r>
              <a:rPr lang="en-US" sz="2800" b="1" dirty="0">
                <a:latin typeface="Book Antiqua" panose="02040602050305030304" pitchFamily="18" charset="0"/>
              </a:rPr>
              <a:t>Ida Raymond, who came to the United States from Odessa, Ukraine, alone, at age 15</a:t>
            </a:r>
          </a:p>
          <a:p>
            <a:endParaRPr lang="en-US" sz="2800" b="1" dirty="0">
              <a:latin typeface="Book Antiqua" panose="02040602050305030304" pitchFamily="18" charset="0"/>
            </a:endParaRPr>
          </a:p>
          <a:p>
            <a:r>
              <a:rPr lang="en-US" sz="2800" b="1" dirty="0">
                <a:latin typeface="Book Antiqua" panose="02040602050305030304" pitchFamily="18" charset="0"/>
              </a:rPr>
              <a:t>My maternal grandmother</a:t>
            </a:r>
          </a:p>
        </p:txBody>
      </p:sp>
    </p:spTree>
    <p:extLst>
      <p:ext uri="{BB962C8B-B14F-4D97-AF65-F5344CB8AC3E}">
        <p14:creationId xmlns:p14="http://schemas.microsoft.com/office/powerpoint/2010/main" val="218028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305EF9-C732-490E-B5BF-801E55272363}"/>
              </a:ext>
            </a:extLst>
          </p:cNvPr>
          <p:cNvPicPr>
            <a:picLocks noChangeAspect="1"/>
          </p:cNvPicPr>
          <p:nvPr/>
        </p:nvPicPr>
        <p:blipFill>
          <a:blip r:embed="rId2"/>
          <a:stretch>
            <a:fillRect/>
          </a:stretch>
        </p:blipFill>
        <p:spPr>
          <a:xfrm>
            <a:off x="228600" y="1600200"/>
            <a:ext cx="8686800" cy="4093354"/>
          </a:xfrm>
          <a:prstGeom prst="rect">
            <a:avLst/>
          </a:prstGeom>
        </p:spPr>
      </p:pic>
      <p:cxnSp>
        <p:nvCxnSpPr>
          <p:cNvPr id="4" name="Straight Arrow Connector 3"/>
          <p:cNvCxnSpPr>
            <a:cxnSpLocks/>
          </p:cNvCxnSpPr>
          <p:nvPr/>
        </p:nvCxnSpPr>
        <p:spPr>
          <a:xfrm flipH="1">
            <a:off x="1371600" y="990600"/>
            <a:ext cx="2895600" cy="2971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866F99E-84D6-4150-BA95-81F2187FCAD2}"/>
              </a:ext>
            </a:extLst>
          </p:cNvPr>
          <p:cNvGrpSpPr/>
          <p:nvPr/>
        </p:nvGrpSpPr>
        <p:grpSpPr>
          <a:xfrm>
            <a:off x="144379" y="288758"/>
            <a:ext cx="8791830" cy="707886"/>
            <a:chOff x="144379" y="288758"/>
            <a:chExt cx="8791830" cy="707886"/>
          </a:xfrm>
        </p:grpSpPr>
        <p:sp>
          <p:nvSpPr>
            <p:cNvPr id="3" name="Rectangle 2"/>
            <p:cNvSpPr/>
            <p:nvPr/>
          </p:nvSpPr>
          <p:spPr>
            <a:xfrm>
              <a:off x="144379" y="288758"/>
              <a:ext cx="8791830" cy="707886"/>
            </a:xfrm>
            <a:prstGeom prst="rect">
              <a:avLst/>
            </a:prstGeom>
          </p:spPr>
          <p:txBody>
            <a:bodyPr wrap="none">
              <a:spAutoFit/>
            </a:bodyPr>
            <a:lstStyle/>
            <a:p>
              <a:pPr algn="ctr" eaLnBrk="1" hangingPunct="1">
                <a:buNone/>
              </a:pPr>
              <a:r>
                <a:rPr lang="en-US" sz="4000" b="1" dirty="0">
                  <a:latin typeface="Trebuchet MS" pitchFamily="34" charset="0"/>
                </a:rPr>
                <a:t>The Great Centropa  Treasure Hunt </a:t>
              </a:r>
            </a:p>
          </p:txBody>
        </p:sp>
        <p:pic>
          <p:nvPicPr>
            <p:cNvPr id="1025" name="Picture 1">
              <a:extLst>
                <a:ext uri="{FF2B5EF4-FFF2-40B4-BE49-F238E27FC236}">
                  <a16:creationId xmlns:a16="http://schemas.microsoft.com/office/drawing/2014/main" id="{F4B3F04A-6C17-47E1-84F3-1F214729B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6410"/>
              <a:ext cx="2403523" cy="52440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0AC80F-9E7C-4FCE-AFEE-6D179DC6B10E}"/>
              </a:ext>
            </a:extLst>
          </p:cNvPr>
          <p:cNvSpPr txBox="1"/>
          <p:nvPr/>
        </p:nvSpPr>
        <p:spPr>
          <a:xfrm>
            <a:off x="1676400" y="6427768"/>
            <a:ext cx="5359737" cy="338554"/>
          </a:xfrm>
          <a:prstGeom prst="rect">
            <a:avLst/>
          </a:prstGeom>
          <a:noFill/>
        </p:spPr>
        <p:txBody>
          <a:bodyPr wrap="none" rtlCol="0">
            <a:spAutoFit/>
          </a:bodyPr>
          <a:lstStyle/>
          <a:p>
            <a:r>
              <a:rPr lang="en-US" sz="1600" dirty="0">
                <a:latin typeface="Trebuchet MS" panose="020B0603020202020204" pitchFamily="34" charset="0"/>
                <a:hlinkClick r:id="rId2" action="ppaction://hlinkfile"/>
              </a:rPr>
              <a:t>..\..\00 2018 THE GREAT Centropa TREASURE HUNT.docx</a:t>
            </a:r>
            <a:endParaRPr lang="en-US" sz="1600" dirty="0">
              <a:latin typeface="Trebuchet MS" panose="020B0603020202020204" pitchFamily="34" charset="0"/>
            </a:endParaRPr>
          </a:p>
        </p:txBody>
      </p:sp>
      <p:sp>
        <p:nvSpPr>
          <p:cNvPr id="4" name="TextBox 3">
            <a:extLst>
              <a:ext uri="{FF2B5EF4-FFF2-40B4-BE49-F238E27FC236}">
                <a16:creationId xmlns:a16="http://schemas.microsoft.com/office/drawing/2014/main" id="{7869E6E1-F0A4-4AA2-9E15-2DC1521064C1}"/>
              </a:ext>
            </a:extLst>
          </p:cNvPr>
          <p:cNvSpPr txBox="1"/>
          <p:nvPr/>
        </p:nvSpPr>
        <p:spPr>
          <a:xfrm>
            <a:off x="354874" y="5162550"/>
            <a:ext cx="8636726" cy="1200329"/>
          </a:xfrm>
          <a:prstGeom prst="rect">
            <a:avLst/>
          </a:prstGeom>
          <a:noFill/>
        </p:spPr>
        <p:txBody>
          <a:bodyPr wrap="square" rtlCol="0">
            <a:spAutoFit/>
          </a:bodyPr>
          <a:lstStyle/>
          <a:p>
            <a:r>
              <a:rPr lang="en-US" dirty="0">
                <a:latin typeface="Trebuchet MS" panose="020B0603020202020204" pitchFamily="34" charset="0"/>
              </a:rPr>
              <a:t>This treasure hunt allows students to become familiar with the Centropa website as the questions have been designed to take them to most parts of the website. This is especially helpful as they will often refer to the website to model their own films. The illustration above is a sample from the worksheet. </a:t>
            </a:r>
          </a:p>
        </p:txBody>
      </p:sp>
      <p:pic>
        <p:nvPicPr>
          <p:cNvPr id="5" name="Picture 4">
            <a:extLst>
              <a:ext uri="{FF2B5EF4-FFF2-40B4-BE49-F238E27FC236}">
                <a16:creationId xmlns:a16="http://schemas.microsoft.com/office/drawing/2014/main" id="{E6C2B7B4-2AAD-4CA0-97C1-FE98CC9109EA}"/>
              </a:ext>
            </a:extLst>
          </p:cNvPr>
          <p:cNvPicPr>
            <a:picLocks noChangeAspect="1"/>
          </p:cNvPicPr>
          <p:nvPr/>
        </p:nvPicPr>
        <p:blipFill>
          <a:blip r:embed="rId3"/>
          <a:stretch>
            <a:fillRect/>
          </a:stretch>
        </p:blipFill>
        <p:spPr>
          <a:xfrm>
            <a:off x="957262" y="163711"/>
            <a:ext cx="7229475" cy="49339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F4F2EB-7C8D-4A15-B4EE-2977168AEF45}"/>
              </a:ext>
            </a:extLst>
          </p:cNvPr>
          <p:cNvPicPr>
            <a:picLocks noChangeAspect="1"/>
          </p:cNvPicPr>
          <p:nvPr/>
        </p:nvPicPr>
        <p:blipFill>
          <a:blip r:embed="rId2"/>
          <a:stretch>
            <a:fillRect/>
          </a:stretch>
        </p:blipFill>
        <p:spPr>
          <a:xfrm>
            <a:off x="533399" y="162258"/>
            <a:ext cx="8332983" cy="6314742"/>
          </a:xfrm>
          <a:prstGeom prst="rect">
            <a:avLst/>
          </a:prstGeom>
        </p:spPr>
      </p:pic>
      <p:sp>
        <p:nvSpPr>
          <p:cNvPr id="3" name="TextBox 2">
            <a:extLst>
              <a:ext uri="{FF2B5EF4-FFF2-40B4-BE49-F238E27FC236}">
                <a16:creationId xmlns:a16="http://schemas.microsoft.com/office/drawing/2014/main" id="{FA8BEC07-023F-42EA-9F36-CF0852D6712F}"/>
              </a:ext>
            </a:extLst>
          </p:cNvPr>
          <p:cNvSpPr txBox="1"/>
          <p:nvPr/>
        </p:nvSpPr>
        <p:spPr>
          <a:xfrm rot="18795803">
            <a:off x="545176" y="3027242"/>
            <a:ext cx="3215945" cy="584775"/>
          </a:xfrm>
          <a:prstGeom prst="rect">
            <a:avLst/>
          </a:prstGeom>
          <a:noFill/>
        </p:spPr>
        <p:txBody>
          <a:bodyPr wrap="none" rtlCol="0">
            <a:spAutoFit/>
          </a:bodyPr>
          <a:lstStyle/>
          <a:p>
            <a:r>
              <a:rPr lang="en-US" sz="3200" b="1" spc="250" dirty="0">
                <a:solidFill>
                  <a:srgbClr val="FF0000"/>
                </a:solidFill>
                <a:latin typeface="P22 Johnston Underground" panose="020B0500000000000000" pitchFamily="34" charset="0"/>
              </a:rPr>
              <a:t>SAMPLE PAGE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04800" y="228600"/>
            <a:ext cx="4819650" cy="6324600"/>
          </a:xfrm>
          <a:prstGeom prst="rect">
            <a:avLst/>
          </a:prstGeom>
          <a:noFill/>
          <a:ln w="9525">
            <a:noFill/>
            <a:miter lim="800000"/>
            <a:headEnd/>
            <a:tailEnd/>
          </a:ln>
        </p:spPr>
      </p:pic>
      <p:sp>
        <p:nvSpPr>
          <p:cNvPr id="10243" name="Oval 3"/>
          <p:cNvSpPr>
            <a:spLocks noChangeArrowheads="1"/>
          </p:cNvSpPr>
          <p:nvPr/>
        </p:nvSpPr>
        <p:spPr bwMode="auto">
          <a:xfrm>
            <a:off x="1066800" y="4191000"/>
            <a:ext cx="1143000" cy="762000"/>
          </a:xfrm>
          <a:prstGeom prst="ellipse">
            <a:avLst/>
          </a:prstGeom>
          <a:noFill/>
          <a:ln w="28575">
            <a:solidFill>
              <a:srgbClr val="FF0000"/>
            </a:solidFill>
            <a:round/>
            <a:headEnd/>
            <a:tailEnd/>
          </a:ln>
        </p:spPr>
        <p:txBody>
          <a:bodyPr/>
          <a:lstStyle/>
          <a:p>
            <a:endParaRPr lang="en-US" dirty="0">
              <a:latin typeface="Calibri" pitchFamily="34" charset="0"/>
            </a:endParaRPr>
          </a:p>
        </p:txBody>
      </p:sp>
      <p:sp>
        <p:nvSpPr>
          <p:cNvPr id="10244" name="Oval 3"/>
          <p:cNvSpPr>
            <a:spLocks noChangeArrowheads="1"/>
          </p:cNvSpPr>
          <p:nvPr/>
        </p:nvSpPr>
        <p:spPr bwMode="auto">
          <a:xfrm>
            <a:off x="2227385" y="4114800"/>
            <a:ext cx="1905000" cy="838200"/>
          </a:xfrm>
          <a:prstGeom prst="ellipse">
            <a:avLst/>
          </a:prstGeom>
          <a:noFill/>
          <a:ln w="28575">
            <a:solidFill>
              <a:srgbClr val="FF0000"/>
            </a:solidFill>
            <a:round/>
            <a:headEnd/>
            <a:tailEnd/>
          </a:ln>
        </p:spPr>
        <p:txBody>
          <a:bodyPr/>
          <a:lstStyle/>
          <a:p>
            <a:endParaRPr lang="en-US" dirty="0">
              <a:latin typeface="Calibri" pitchFamily="34" charset="0"/>
            </a:endParaRPr>
          </a:p>
        </p:txBody>
      </p:sp>
      <p:sp>
        <p:nvSpPr>
          <p:cNvPr id="5" name="TextBox 4"/>
          <p:cNvSpPr txBox="1"/>
          <p:nvPr/>
        </p:nvSpPr>
        <p:spPr>
          <a:xfrm>
            <a:off x="5452110" y="990600"/>
            <a:ext cx="3352800" cy="3785652"/>
          </a:xfrm>
          <a:prstGeom prst="rect">
            <a:avLst/>
          </a:prstGeom>
          <a:noFill/>
        </p:spPr>
        <p:txBody>
          <a:bodyPr wrap="square" rtlCol="0">
            <a:spAutoFit/>
          </a:bodyPr>
          <a:lstStyle/>
          <a:p>
            <a:pPr algn="ctr"/>
            <a:r>
              <a:rPr lang="en-US" sz="4000" b="1" dirty="0">
                <a:latin typeface="Trebuchet MS" pitchFamily="34" charset="0"/>
              </a:rPr>
              <a:t>More Practical Information: Navigating the Centropa Website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81000" y="228600"/>
            <a:ext cx="8343900" cy="6096000"/>
          </a:xfrm>
          <a:prstGeom prst="rect">
            <a:avLst/>
          </a:prstGeom>
          <a:noFill/>
          <a:ln w="9525">
            <a:noFill/>
            <a:miter lim="800000"/>
            <a:headEnd/>
            <a:tailEnd/>
          </a:ln>
        </p:spPr>
      </p:pic>
      <p:sp>
        <p:nvSpPr>
          <p:cNvPr id="11267" name="Oval 3"/>
          <p:cNvSpPr>
            <a:spLocks noChangeArrowheads="1"/>
          </p:cNvSpPr>
          <p:nvPr/>
        </p:nvSpPr>
        <p:spPr bwMode="auto">
          <a:xfrm>
            <a:off x="228600" y="228600"/>
            <a:ext cx="1838325" cy="1169988"/>
          </a:xfrm>
          <a:prstGeom prst="ellipse">
            <a:avLst/>
          </a:prstGeom>
          <a:noFill/>
          <a:ln w="38100">
            <a:solidFill>
              <a:srgbClr val="FF0000"/>
            </a:solidFill>
            <a:round/>
            <a:headEnd/>
            <a:tailEnd/>
          </a:ln>
        </p:spPr>
        <p:txBody>
          <a:bodyPr/>
          <a:lstStyle/>
          <a:p>
            <a:endParaRPr lang="en-US" dirty="0">
              <a:latin typeface="Calibri" pitchFamily="34" charset="0"/>
            </a:endParaRPr>
          </a:p>
        </p:txBody>
      </p:sp>
      <p:sp>
        <p:nvSpPr>
          <p:cNvPr id="11268" name="Oval 3"/>
          <p:cNvSpPr>
            <a:spLocks noChangeArrowheads="1"/>
          </p:cNvSpPr>
          <p:nvPr/>
        </p:nvSpPr>
        <p:spPr bwMode="auto">
          <a:xfrm>
            <a:off x="6781800" y="152400"/>
            <a:ext cx="2095500" cy="2209800"/>
          </a:xfrm>
          <a:prstGeom prst="ellipse">
            <a:avLst/>
          </a:prstGeom>
          <a:noFill/>
          <a:ln w="57150">
            <a:solidFill>
              <a:srgbClr val="FF0000"/>
            </a:solidFill>
            <a:round/>
            <a:headEnd/>
            <a:tailEnd/>
          </a:ln>
        </p:spPr>
        <p:txBody>
          <a:bodyPr/>
          <a:lstStyle/>
          <a:p>
            <a:endParaRPr lang="en-US" dirty="0">
              <a:latin typeface="Calibri" pitchFamily="34" charset="0"/>
            </a:endParaRPr>
          </a:p>
        </p:txBody>
      </p:sp>
      <p:sp>
        <p:nvSpPr>
          <p:cNvPr id="5" name="Rectangle 4"/>
          <p:cNvSpPr/>
          <p:nvPr/>
        </p:nvSpPr>
        <p:spPr>
          <a:xfrm>
            <a:off x="3276600" y="685800"/>
            <a:ext cx="3507692" cy="523220"/>
          </a:xfrm>
          <a:prstGeom prst="rect">
            <a:avLst/>
          </a:prstGeom>
        </p:spPr>
        <p:txBody>
          <a:bodyPr wrap="none">
            <a:spAutoFit/>
          </a:bodyPr>
          <a:lstStyle/>
          <a:p>
            <a:r>
              <a:rPr lang="en-US" sz="2800" b="1" dirty="0">
                <a:solidFill>
                  <a:srgbClr val="FF0000"/>
                </a:solidFill>
                <a:latin typeface="Trebuchet MS" pitchFamily="34" charset="0"/>
              </a:rPr>
              <a:t>Choosing Languages</a:t>
            </a:r>
            <a:endParaRPr lang="en-US" sz="2800" dirty="0">
              <a:solidFill>
                <a:srgbClr val="FF0000"/>
              </a:solidFill>
            </a:endParaRPr>
          </a:p>
        </p:txBody>
      </p:sp>
      <p:cxnSp>
        <p:nvCxnSpPr>
          <p:cNvPr id="7" name="Straight Arrow Connector 6"/>
          <p:cNvCxnSpPr>
            <a:stCxn id="5" idx="1"/>
          </p:cNvCxnSpPr>
          <p:nvPr/>
        </p:nvCxnSpPr>
        <p:spPr>
          <a:xfrm flipH="1" flipV="1">
            <a:off x="2133600" y="914400"/>
            <a:ext cx="1143000" cy="33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fade">
                                      <p:cBhvr>
                                        <p:cTn id="17" dur="5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533400" y="1143000"/>
            <a:ext cx="8250237" cy="2819400"/>
          </a:xfrm>
          <a:prstGeom prst="rect">
            <a:avLst/>
          </a:prstGeom>
          <a:noFill/>
          <a:ln w="9525">
            <a:noFill/>
            <a:miter lim="800000"/>
            <a:headEnd/>
            <a:tailEnd/>
          </a:ln>
        </p:spPr>
      </p:pic>
      <p:sp>
        <p:nvSpPr>
          <p:cNvPr id="12291" name="Oval 3"/>
          <p:cNvSpPr>
            <a:spLocks noChangeArrowheads="1"/>
          </p:cNvSpPr>
          <p:nvPr/>
        </p:nvSpPr>
        <p:spPr bwMode="auto">
          <a:xfrm>
            <a:off x="152400" y="1295400"/>
            <a:ext cx="3538537" cy="3200400"/>
          </a:xfrm>
          <a:prstGeom prst="ellipse">
            <a:avLst/>
          </a:prstGeom>
          <a:noFill/>
          <a:ln w="57150">
            <a:solidFill>
              <a:srgbClr val="FF0000"/>
            </a:solidFill>
            <a:round/>
            <a:headEnd/>
            <a:tailEnd/>
          </a:ln>
        </p:spPr>
        <p:txBody>
          <a:bodyPr/>
          <a:lstStyle/>
          <a:p>
            <a:endParaRPr lang="en-US" dirty="0">
              <a:latin typeface="Calibri" pitchFamily="34" charset="0"/>
            </a:endParaRPr>
          </a:p>
        </p:txBody>
      </p:sp>
      <p:sp>
        <p:nvSpPr>
          <p:cNvPr id="4" name="TextBox 3"/>
          <p:cNvSpPr txBox="1"/>
          <p:nvPr/>
        </p:nvSpPr>
        <p:spPr>
          <a:xfrm>
            <a:off x="1487360" y="4572000"/>
            <a:ext cx="6118984" cy="1569660"/>
          </a:xfrm>
          <a:prstGeom prst="rect">
            <a:avLst/>
          </a:prstGeom>
          <a:noFill/>
        </p:spPr>
        <p:txBody>
          <a:bodyPr wrap="none" rtlCol="0">
            <a:spAutoFit/>
          </a:bodyPr>
          <a:lstStyle/>
          <a:p>
            <a:pPr algn="ctr"/>
            <a:r>
              <a:rPr lang="en-US" sz="4800" b="1" dirty="0">
                <a:solidFill>
                  <a:srgbClr val="FF0000"/>
                </a:solidFill>
                <a:latin typeface="Trebuchet MS" pitchFamily="34" charset="0"/>
              </a:rPr>
              <a:t>Choosing Languages:</a:t>
            </a:r>
          </a:p>
          <a:p>
            <a:pPr algn="ctr"/>
            <a:r>
              <a:rPr lang="en-US" sz="4800" b="1" dirty="0">
                <a:solidFill>
                  <a:srgbClr val="FF0000"/>
                </a:solidFill>
                <a:latin typeface="Trebuchet MS" pitchFamily="34" charset="0"/>
              </a:rPr>
              <a:t>Audio and Subtitles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fade">
                                      <p:cBhvr>
                                        <p:cTn id="1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28600"/>
            <a:ext cx="8229600" cy="6477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4000" b="1" i="0" u="none" strike="noStrike" kern="1200" cap="none" spc="0" normalizeH="0" baseline="0" noProof="0" dirty="0">
                <a:ln>
                  <a:noFill/>
                </a:ln>
                <a:solidFill>
                  <a:srgbClr val="003399"/>
                </a:solidFill>
                <a:effectLst/>
                <a:uLnTx/>
                <a:uFillTx/>
                <a:latin typeface="Trebuchet MS" pitchFamily="34" charset="0"/>
                <a:ea typeface="+mn-ea"/>
                <a:cs typeface="+mn-cs"/>
              </a:rPr>
              <a:t>Viewing Centropa Films </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900" b="1" i="0" u="none" strike="noStrike" kern="1200" cap="none" spc="0" normalizeH="0" baseline="0" noProof="0" dirty="0">
              <a:ln>
                <a:noFill/>
              </a:ln>
              <a:solidFill>
                <a:schemeClr val="tx1"/>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1" i="0" u="none" strike="noStrike" kern="1200" cap="none" spc="0" normalizeH="0" baseline="0" noProof="0" dirty="0">
                <a:ln>
                  <a:noFill/>
                </a:ln>
                <a:solidFill>
                  <a:schemeClr val="tx1"/>
                </a:solidFill>
                <a:effectLst/>
                <a:uLnTx/>
                <a:uFillTx/>
                <a:latin typeface="Trebuchet MS" pitchFamily="34" charset="0"/>
                <a:ea typeface="+mn-ea"/>
                <a:cs typeface="+mn-cs"/>
              </a:rPr>
              <a:t>      </a:t>
            </a:r>
            <a:r>
              <a:rPr kumimoji="0" lang="en-US" sz="2800" b="1" i="0" u="none" strike="noStrike" kern="1200" cap="none" spc="0" normalizeH="0" baseline="0" noProof="0" dirty="0">
                <a:ln>
                  <a:noFill/>
                </a:ln>
                <a:solidFill>
                  <a:schemeClr val="tx1"/>
                </a:solidFill>
                <a:effectLst/>
                <a:uLnTx/>
                <a:uFillTx/>
                <a:latin typeface="Trebuchet MS" pitchFamily="34" charset="0"/>
                <a:ea typeface="+mn-ea"/>
                <a:cs typeface="+mn-cs"/>
              </a:rPr>
              <a:t>To become familiar with how </a:t>
            </a:r>
          </a:p>
          <a:p>
            <a:pPr marL="800100" lvl="1" indent="-342900">
              <a:lnSpc>
                <a:spcPct val="150000"/>
              </a:lnSpc>
              <a:spcBef>
                <a:spcPct val="20000"/>
              </a:spcBef>
              <a:buFont typeface="Arial" charset="0"/>
              <a:buChar char="•"/>
            </a:pPr>
            <a:r>
              <a:rPr kumimoji="0" lang="en-US" sz="2800" b="1" i="0" u="none" strike="noStrike" kern="1200" cap="none" spc="0" normalizeH="0" baseline="0" noProof="0" dirty="0">
                <a:ln>
                  <a:noFill/>
                </a:ln>
                <a:solidFill>
                  <a:schemeClr val="tx1"/>
                </a:solidFill>
                <a:effectLst/>
                <a:uLnTx/>
                <a:uFillTx/>
                <a:latin typeface="Trebuchet MS" pitchFamily="34" charset="0"/>
                <a:ea typeface="+mn-ea"/>
                <a:cs typeface="+mn-cs"/>
              </a:rPr>
              <a:t>a film biography is written</a:t>
            </a:r>
          </a:p>
          <a:p>
            <a:pPr marL="800100" lvl="1" indent="-342900">
              <a:lnSpc>
                <a:spcPct val="150000"/>
              </a:lnSpc>
              <a:spcBef>
                <a:spcPct val="20000"/>
              </a:spcBef>
              <a:buFont typeface="Arial" charset="0"/>
              <a:buChar char="•"/>
            </a:pPr>
            <a:r>
              <a:rPr lang="en-US" sz="2800" b="1" dirty="0">
                <a:latin typeface="Trebuchet MS" pitchFamily="34" charset="0"/>
              </a:rPr>
              <a:t>a biography</a:t>
            </a:r>
            <a:r>
              <a:rPr kumimoji="0" lang="en-US" sz="2800" b="1" i="0" u="none" strike="noStrike" kern="1200" cap="none" spc="0" normalizeH="0" baseline="0" noProof="0" dirty="0">
                <a:ln>
                  <a:noFill/>
                </a:ln>
                <a:solidFill>
                  <a:schemeClr val="tx1"/>
                </a:solidFill>
                <a:effectLst/>
                <a:uLnTx/>
                <a:uFillTx/>
                <a:latin typeface="Trebuchet MS" pitchFamily="34" charset="0"/>
                <a:ea typeface="+mn-ea"/>
                <a:cs typeface="+mn-cs"/>
              </a:rPr>
              <a:t> depicted in film</a:t>
            </a:r>
          </a:p>
          <a:p>
            <a:pPr marL="800100" lvl="1" indent="-342900">
              <a:lnSpc>
                <a:spcPct val="150000"/>
              </a:lnSpc>
              <a:spcBef>
                <a:spcPct val="20000"/>
              </a:spcBef>
              <a:buFont typeface="Arial" charset="0"/>
              <a:buChar char="•"/>
            </a:pPr>
            <a:r>
              <a:rPr lang="en-US" sz="2800" b="1" dirty="0">
                <a:latin typeface="Trebuchet MS" pitchFamily="34" charset="0"/>
                <a:cs typeface="+mn-cs"/>
              </a:rPr>
              <a:t>a </a:t>
            </a:r>
            <a:r>
              <a:rPr lang="en-US" sz="2800" b="1" dirty="0">
                <a:latin typeface="Trebuchet MS" pitchFamily="34" charset="0"/>
              </a:rPr>
              <a:t>film biography is</a:t>
            </a:r>
            <a:r>
              <a:rPr lang="en-US" sz="2800" b="1" dirty="0">
                <a:latin typeface="Trebuchet MS" pitchFamily="34" charset="0"/>
                <a:cs typeface="+mn-cs"/>
              </a:rPr>
              <a:t> narrated</a:t>
            </a:r>
          </a:p>
          <a:p>
            <a:pPr marL="800100" lvl="1" indent="-342900">
              <a:lnSpc>
                <a:spcPct val="150000"/>
              </a:lnSpc>
              <a:spcBef>
                <a:spcPct val="20000"/>
              </a:spcBef>
              <a:buFont typeface="Arial" charset="0"/>
              <a:buChar char="•"/>
            </a:pPr>
            <a:r>
              <a:rPr kumimoji="0" lang="en-US" sz="2800" b="1" i="0" u="none" strike="noStrike" kern="1200" cap="none" spc="0" normalizeH="0" baseline="0" noProof="0" dirty="0">
                <a:ln>
                  <a:noFill/>
                </a:ln>
                <a:solidFill>
                  <a:schemeClr val="tx1"/>
                </a:solidFill>
                <a:effectLst/>
                <a:uLnTx/>
                <a:uFillTx/>
                <a:latin typeface="Trebuchet MS" pitchFamily="34" charset="0"/>
                <a:ea typeface="+mn-ea"/>
                <a:cs typeface="+mn-cs"/>
              </a:rPr>
              <a:t>visuals, images, and movement are used</a:t>
            </a:r>
          </a:p>
          <a:p>
            <a:pPr marL="800100" lvl="1" indent="-342900">
              <a:lnSpc>
                <a:spcPct val="150000"/>
              </a:lnSpc>
              <a:spcBef>
                <a:spcPct val="20000"/>
              </a:spcBef>
              <a:buFont typeface="Arial" charset="0"/>
              <a:buChar char="•"/>
            </a:pPr>
            <a:r>
              <a:rPr lang="en-US" sz="2800" b="1" dirty="0">
                <a:latin typeface="Trebuchet MS" pitchFamily="34" charset="0"/>
                <a:cs typeface="+mn-cs"/>
              </a:rPr>
              <a:t>music enhances the story and mood</a:t>
            </a:r>
          </a:p>
          <a:p>
            <a:pPr marL="800100" lvl="1" indent="-342900">
              <a:lnSpc>
                <a:spcPct val="150000"/>
              </a:lnSpc>
              <a:spcBef>
                <a:spcPct val="20000"/>
              </a:spcBef>
              <a:buFont typeface="Arial" charset="0"/>
              <a:buChar char="•"/>
            </a:pPr>
            <a:r>
              <a:rPr kumimoji="0" lang="en-US" sz="2800" b="1" i="0" u="none" strike="noStrike" kern="1200" cap="none" spc="0" normalizeH="0" baseline="0" noProof="0" dirty="0">
                <a:ln>
                  <a:noFill/>
                </a:ln>
                <a:solidFill>
                  <a:schemeClr val="tx1"/>
                </a:solidFill>
                <a:effectLst/>
                <a:uLnTx/>
                <a:uFillTx/>
                <a:latin typeface="Trebuchet MS" pitchFamily="34" charset="0"/>
                <a:ea typeface="+mn-ea"/>
                <a:cs typeface="+mn-cs"/>
              </a:rPr>
              <a:t>sound effects add “color”</a:t>
            </a:r>
          </a:p>
          <a:p>
            <a:pPr marL="800100" lvl="1" indent="-342900">
              <a:lnSpc>
                <a:spcPct val="150000"/>
              </a:lnSpc>
              <a:spcBef>
                <a:spcPct val="20000"/>
              </a:spcBef>
              <a:buFont typeface="Arial" charset="0"/>
              <a:buChar char="•"/>
            </a:pPr>
            <a:r>
              <a:rPr lang="en-US" sz="2800" b="1" dirty="0">
                <a:latin typeface="Trebuchet MS" pitchFamily="34" charset="0"/>
                <a:cs typeface="+mn-cs"/>
              </a:rPr>
              <a:t>we come to know a person more “closely”</a:t>
            </a:r>
            <a:r>
              <a:rPr kumimoji="0" lang="en-US" sz="2800" b="1" i="0" u="none" strike="noStrike" kern="1200" cap="none" spc="0" normalizeH="0" baseline="0" noProof="0" dirty="0">
                <a:ln>
                  <a:noFill/>
                </a:ln>
                <a:solidFill>
                  <a:schemeClr val="tx1"/>
                </a:solidFill>
                <a:effectLst/>
                <a:uLnTx/>
                <a:uFillTx/>
                <a:latin typeface="Trebuchet MS" pitchFamily="34" charset="0"/>
                <a:ea typeface="+mn-ea"/>
                <a:cs typeface="+mn-cs"/>
              </a:rPr>
              <a:t> </a:t>
            </a:r>
          </a:p>
          <a:p>
            <a:pPr marL="800100" lvl="1" indent="-342900">
              <a:lnSpc>
                <a:spcPct val="150000"/>
              </a:lnSpc>
              <a:spcBef>
                <a:spcPct val="20000"/>
              </a:spcBef>
              <a:buFont typeface="Arial" charset="0"/>
              <a:buChar char="•"/>
            </a:pPr>
            <a:endParaRPr lang="en-US" sz="2000" b="1" dirty="0">
              <a:latin typeface="Trebuchet MS" pitchFamily="34" charset="0"/>
              <a:cs typeface="+mn-cs"/>
            </a:endParaRPr>
          </a:p>
          <a:p>
            <a:pPr marL="800100" lvl="1" indent="-342900">
              <a:lnSpc>
                <a:spcPct val="150000"/>
              </a:lnSpc>
              <a:spcBef>
                <a:spcPct val="20000"/>
              </a:spcBef>
              <a:buFont typeface="Arial" charset="0"/>
              <a:buChar char="•"/>
            </a:pPr>
            <a:endParaRPr kumimoji="0" lang="en-US" sz="2000" b="1" i="0" u="none" strike="noStrike" kern="1200" cap="none" spc="0" normalizeH="0" baseline="0" noProof="0" dirty="0">
              <a:ln>
                <a:noFill/>
              </a:ln>
              <a:solidFill>
                <a:schemeClr val="tx1"/>
              </a:solidFill>
              <a:effectLst/>
              <a:uLnTx/>
              <a:uFillTx/>
              <a:latin typeface="Trebuchet MS"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a:ln>
                <a:noFill/>
              </a:ln>
              <a:solidFill>
                <a:schemeClr val="tx1"/>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a:ln>
                <a:noFill/>
              </a:ln>
              <a:solidFill>
                <a:schemeClr val="tx1"/>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a:ln>
                <a:noFill/>
              </a:ln>
              <a:solidFill>
                <a:schemeClr val="tx1"/>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EFCF90-BE7E-4D21-9551-B9F56E119B41}"/>
              </a:ext>
            </a:extLst>
          </p:cNvPr>
          <p:cNvSpPr/>
          <p:nvPr/>
        </p:nvSpPr>
        <p:spPr>
          <a:xfrm>
            <a:off x="419100" y="152400"/>
            <a:ext cx="8153400" cy="707886"/>
          </a:xfrm>
          <a:prstGeom prst="rect">
            <a:avLst/>
          </a:prstGeom>
        </p:spPr>
        <p:txBody>
          <a:bodyPr wrap="square">
            <a:spAutoFit/>
          </a:bodyPr>
          <a:lstStyle/>
          <a:p>
            <a:pPr marL="342900" lvl="0" indent="-342900" algn="ctr">
              <a:spcBef>
                <a:spcPct val="20000"/>
              </a:spcBef>
              <a:defRPr/>
            </a:pPr>
            <a:r>
              <a:rPr lang="en-US" sz="4000" b="1" dirty="0">
                <a:solidFill>
                  <a:srgbClr val="003399"/>
                </a:solidFill>
                <a:latin typeface="Trebuchet MS" pitchFamily="34" charset="0"/>
              </a:rPr>
              <a:t>Sharing Centropa Films  1</a:t>
            </a:r>
          </a:p>
        </p:txBody>
      </p:sp>
      <p:pic>
        <p:nvPicPr>
          <p:cNvPr id="4" name="Picture 3">
            <a:extLst>
              <a:ext uri="{FF2B5EF4-FFF2-40B4-BE49-F238E27FC236}">
                <a16:creationId xmlns:a16="http://schemas.microsoft.com/office/drawing/2014/main" id="{326E4AB5-6F61-4989-BEB9-3984B5F19336}"/>
              </a:ext>
            </a:extLst>
          </p:cNvPr>
          <p:cNvPicPr>
            <a:picLocks noChangeAspect="1"/>
          </p:cNvPicPr>
          <p:nvPr/>
        </p:nvPicPr>
        <p:blipFill>
          <a:blip r:embed="rId2"/>
          <a:stretch>
            <a:fillRect/>
          </a:stretch>
        </p:blipFill>
        <p:spPr>
          <a:xfrm>
            <a:off x="762000" y="1066800"/>
            <a:ext cx="7690895" cy="5638800"/>
          </a:xfrm>
          <a:prstGeom prst="rect">
            <a:avLst/>
          </a:prstGeom>
        </p:spPr>
      </p:pic>
    </p:spTree>
    <p:extLst>
      <p:ext uri="{BB962C8B-B14F-4D97-AF65-F5344CB8AC3E}">
        <p14:creationId xmlns:p14="http://schemas.microsoft.com/office/powerpoint/2010/main" val="8222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2B9397-55E9-4087-A894-0E63435D6EE8}"/>
              </a:ext>
            </a:extLst>
          </p:cNvPr>
          <p:cNvSpPr/>
          <p:nvPr/>
        </p:nvSpPr>
        <p:spPr>
          <a:xfrm>
            <a:off x="419100" y="152400"/>
            <a:ext cx="8153400" cy="2517612"/>
          </a:xfrm>
          <a:prstGeom prst="rect">
            <a:avLst/>
          </a:prstGeom>
        </p:spPr>
        <p:txBody>
          <a:bodyPr wrap="square">
            <a:spAutoFit/>
          </a:bodyPr>
          <a:lstStyle/>
          <a:p>
            <a:pPr marL="342900" lvl="0" indent="-342900" algn="ctr">
              <a:spcBef>
                <a:spcPct val="20000"/>
              </a:spcBef>
              <a:defRPr/>
            </a:pPr>
            <a:r>
              <a:rPr lang="en-US" sz="4000" b="1" dirty="0">
                <a:solidFill>
                  <a:srgbClr val="003399"/>
                </a:solidFill>
                <a:latin typeface="Trebuchet MS" pitchFamily="34" charset="0"/>
              </a:rPr>
              <a:t>Sharing Centropa Films  1</a:t>
            </a:r>
          </a:p>
          <a:p>
            <a:pPr marL="342900" lvl="0" indent="-342900" algn="ctr">
              <a:spcBef>
                <a:spcPct val="20000"/>
              </a:spcBef>
              <a:defRPr/>
            </a:pPr>
            <a:r>
              <a:rPr lang="en-US" sz="4000" b="1" dirty="0">
                <a:solidFill>
                  <a:srgbClr val="003399"/>
                </a:solidFill>
                <a:latin typeface="Trebuchet MS" pitchFamily="34" charset="0"/>
              </a:rPr>
              <a:t>Leo Luster </a:t>
            </a:r>
          </a:p>
          <a:p>
            <a:pPr marL="342900" lvl="0" indent="-342900" algn="ctr">
              <a:spcBef>
                <a:spcPct val="20000"/>
              </a:spcBef>
              <a:defRPr/>
            </a:pPr>
            <a:r>
              <a:rPr lang="en-US" sz="4000" b="1" dirty="0">
                <a:solidFill>
                  <a:srgbClr val="003399"/>
                </a:solidFill>
                <a:latin typeface="Trebuchet MS" pitchFamily="34" charset="0"/>
              </a:rPr>
              <a:t>“The Past is Another Country”</a:t>
            </a:r>
          </a:p>
          <a:p>
            <a:pPr marL="342900" lvl="0" indent="-342900" algn="ctr">
              <a:spcBef>
                <a:spcPct val="20000"/>
              </a:spcBef>
              <a:defRPr/>
            </a:pPr>
            <a:endParaRPr lang="en-US" b="1" dirty="0">
              <a:solidFill>
                <a:srgbClr val="003399"/>
              </a:solidFill>
              <a:latin typeface="Trebuchet MS" pitchFamily="34" charset="0"/>
            </a:endParaRPr>
          </a:p>
        </p:txBody>
      </p:sp>
      <p:sp>
        <p:nvSpPr>
          <p:cNvPr id="4" name="Rectangle 3">
            <a:extLst>
              <a:ext uri="{FF2B5EF4-FFF2-40B4-BE49-F238E27FC236}">
                <a16:creationId xmlns:a16="http://schemas.microsoft.com/office/drawing/2014/main" id="{7F7280EF-E1EA-4DE0-A286-1ACBD99011AE}"/>
              </a:ext>
            </a:extLst>
          </p:cNvPr>
          <p:cNvSpPr/>
          <p:nvPr/>
        </p:nvSpPr>
        <p:spPr>
          <a:xfrm>
            <a:off x="419100" y="152400"/>
            <a:ext cx="8153400" cy="707886"/>
          </a:xfrm>
          <a:prstGeom prst="rect">
            <a:avLst/>
          </a:prstGeom>
        </p:spPr>
        <p:txBody>
          <a:bodyPr wrap="square">
            <a:spAutoFit/>
          </a:bodyPr>
          <a:lstStyle/>
          <a:p>
            <a:pPr marL="342900" lvl="0" indent="-342900" algn="ctr">
              <a:spcBef>
                <a:spcPct val="20000"/>
              </a:spcBef>
              <a:defRPr/>
            </a:pPr>
            <a:r>
              <a:rPr lang="en-US" sz="4000" b="1" dirty="0">
                <a:solidFill>
                  <a:srgbClr val="003399"/>
                </a:solidFill>
                <a:latin typeface="Trebuchet MS" pitchFamily="34" charset="0"/>
              </a:rPr>
              <a:t>Sharing Centropa Films  1</a:t>
            </a:r>
          </a:p>
        </p:txBody>
      </p:sp>
      <p:sp>
        <p:nvSpPr>
          <p:cNvPr id="2" name="TextBox 1">
            <a:extLst>
              <a:ext uri="{FF2B5EF4-FFF2-40B4-BE49-F238E27FC236}">
                <a16:creationId xmlns:a16="http://schemas.microsoft.com/office/drawing/2014/main" id="{817C0D8E-30D1-42BE-9375-FAEC7AEF7D71}"/>
              </a:ext>
            </a:extLst>
          </p:cNvPr>
          <p:cNvSpPr txBox="1"/>
          <p:nvPr/>
        </p:nvSpPr>
        <p:spPr>
          <a:xfrm>
            <a:off x="1081301" y="3818657"/>
            <a:ext cx="6981398" cy="369332"/>
          </a:xfrm>
          <a:prstGeom prst="rect">
            <a:avLst/>
          </a:prstGeom>
          <a:noFill/>
        </p:spPr>
        <p:txBody>
          <a:bodyPr wrap="none" rtlCol="0">
            <a:spAutoFit/>
          </a:bodyPr>
          <a:lstStyle/>
          <a:p>
            <a:r>
              <a:rPr lang="en-US" dirty="0">
                <a:hlinkClick r:id="rId2" action="ppaction://hlinkfile"/>
              </a:rPr>
              <a:t>..\..\LEO LUSTER\Leo Luster Comprehensive Questions FV1.docx</a:t>
            </a:r>
            <a:endParaRPr lang="en-US" dirty="0"/>
          </a:p>
        </p:txBody>
      </p:sp>
    </p:spTree>
    <p:extLst>
      <p:ext uri="{BB962C8B-B14F-4D97-AF65-F5344CB8AC3E}">
        <p14:creationId xmlns:p14="http://schemas.microsoft.com/office/powerpoint/2010/main" val="80790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61732E-CB35-4F49-B96E-56299291901A}"/>
              </a:ext>
            </a:extLst>
          </p:cNvPr>
          <p:cNvSpPr/>
          <p:nvPr/>
        </p:nvSpPr>
        <p:spPr>
          <a:xfrm>
            <a:off x="533400" y="228600"/>
            <a:ext cx="8153400" cy="707886"/>
          </a:xfrm>
          <a:prstGeom prst="rect">
            <a:avLst/>
          </a:prstGeom>
        </p:spPr>
        <p:txBody>
          <a:bodyPr wrap="square">
            <a:spAutoFit/>
          </a:bodyPr>
          <a:lstStyle/>
          <a:p>
            <a:pPr marL="342900" lvl="0" indent="-342900" algn="ctr">
              <a:spcBef>
                <a:spcPct val="20000"/>
              </a:spcBef>
              <a:defRPr/>
            </a:pPr>
            <a:r>
              <a:rPr lang="en-US" sz="4000" b="1" dirty="0">
                <a:solidFill>
                  <a:srgbClr val="003399"/>
                </a:solidFill>
                <a:latin typeface="Trebuchet MS" pitchFamily="34" charset="0"/>
              </a:rPr>
              <a:t>Sharing Centropa Films  2</a:t>
            </a:r>
          </a:p>
        </p:txBody>
      </p:sp>
      <p:pic>
        <p:nvPicPr>
          <p:cNvPr id="4" name="Picture 3">
            <a:extLst>
              <a:ext uri="{FF2B5EF4-FFF2-40B4-BE49-F238E27FC236}">
                <a16:creationId xmlns:a16="http://schemas.microsoft.com/office/drawing/2014/main" id="{1AC44F99-7526-434B-AD1C-7C14A356F7CB}"/>
              </a:ext>
            </a:extLst>
          </p:cNvPr>
          <p:cNvPicPr>
            <a:picLocks noChangeAspect="1"/>
          </p:cNvPicPr>
          <p:nvPr/>
        </p:nvPicPr>
        <p:blipFill>
          <a:blip r:embed="rId2"/>
          <a:stretch>
            <a:fillRect/>
          </a:stretch>
        </p:blipFill>
        <p:spPr>
          <a:xfrm>
            <a:off x="676275" y="922859"/>
            <a:ext cx="7791450" cy="5706541"/>
          </a:xfrm>
          <a:prstGeom prst="rect">
            <a:avLst/>
          </a:prstGeom>
        </p:spPr>
      </p:pic>
    </p:spTree>
    <p:extLst>
      <p:ext uri="{BB962C8B-B14F-4D97-AF65-F5344CB8AC3E}">
        <p14:creationId xmlns:p14="http://schemas.microsoft.com/office/powerpoint/2010/main" val="390867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459" y="2057400"/>
            <a:ext cx="8382000" cy="4231928"/>
          </a:xfrm>
          <a:prstGeom prst="rect">
            <a:avLst/>
          </a:prstGeom>
        </p:spPr>
        <p:txBody>
          <a:bodyPr wrap="square">
            <a:spAutoFit/>
          </a:bodyPr>
          <a:lstStyle/>
          <a:p>
            <a:pPr algn="ctr"/>
            <a:r>
              <a:rPr lang="en-US" sz="3200" b="1" spc="180" dirty="0">
                <a:latin typeface="London Tube" pitchFamily="2" charset="0"/>
              </a:rPr>
              <a:t>INTRODUCTION  TO  CENTROPA</a:t>
            </a:r>
            <a:endParaRPr lang="en-US" sz="3200" b="1" spc="180" dirty="0">
              <a:latin typeface="London Tube" pitchFamily="2" charset="0"/>
              <a:hlinkClick r:id="rId2" invalidUrl="http:///"/>
            </a:endParaRPr>
          </a:p>
          <a:p>
            <a:endParaRPr lang="en-US" sz="1100" dirty="0">
              <a:latin typeface="Trebuchet MS" pitchFamily="34" charset="0"/>
              <a:hlinkClick r:id="rId3" invalidUrl="http:///"/>
            </a:endParaRPr>
          </a:p>
          <a:p>
            <a:endParaRPr lang="en-US" sz="900" dirty="0">
              <a:latin typeface="Trebuchet MS" pitchFamily="34" charset="0"/>
              <a:hlinkClick r:id="rId4" invalidUrl="http:///"/>
            </a:endParaRPr>
          </a:p>
          <a:p>
            <a:r>
              <a:rPr lang="en-US" sz="2800" dirty="0">
                <a:latin typeface="Trebuchet MS" pitchFamily="34" charset="0"/>
                <a:hlinkClick r:id="rId5" invalidUrl="http:///"/>
              </a:rPr>
              <a:t>http://</a:t>
            </a:r>
            <a:r>
              <a:rPr lang="en-US" sz="2800" dirty="0">
                <a:latin typeface="Trebuchet MS" pitchFamily="34" charset="0"/>
                <a:hlinkClick r:id="rId6"/>
              </a:rPr>
              <a:t>www.centropa.org</a:t>
            </a:r>
            <a:endParaRPr lang="en-US" sz="2800" dirty="0">
              <a:latin typeface="Trebuchet MS" pitchFamily="34" charset="0"/>
              <a:hlinkClick r:id="rId7"/>
            </a:endParaRPr>
          </a:p>
          <a:p>
            <a:endParaRPr lang="en-US" sz="2800" dirty="0">
              <a:latin typeface="Trebuchet MS" pitchFamily="34" charset="0"/>
              <a:hlinkClick r:id="rId7"/>
            </a:endParaRPr>
          </a:p>
          <a:p>
            <a:r>
              <a:rPr lang="en-US" sz="2800" dirty="0">
                <a:latin typeface="Trebuchet MS" pitchFamily="34" charset="0"/>
                <a:hlinkClick r:id="rId7"/>
              </a:rPr>
              <a:t>http://www.centropa.org/centropa-cinema/10-years-4-minutes?subtitle_language</a:t>
            </a:r>
            <a:r>
              <a:rPr lang="en-US" sz="3600" dirty="0">
                <a:latin typeface="Trebuchet MS" pitchFamily="34" charset="0"/>
              </a:rPr>
              <a:t>=</a:t>
            </a:r>
          </a:p>
          <a:p>
            <a:endParaRPr lang="en-US" sz="3600" dirty="0">
              <a:latin typeface="Trebuchet MS" pitchFamily="34" charset="0"/>
            </a:endParaRPr>
          </a:p>
          <a:p>
            <a:r>
              <a:rPr lang="en-US" sz="2800" dirty="0">
                <a:latin typeface="Trebuchet MS" pitchFamily="34" charset="0"/>
                <a:hlinkClick r:id="rId6"/>
              </a:rPr>
              <a:t>http://www.centropa.org/centropa-cinema/introduction?subtitle_language</a:t>
            </a:r>
            <a:r>
              <a:rPr lang="en-US" sz="2800" dirty="0">
                <a:latin typeface="Trebuchet MS" pitchFamily="34" charset="0"/>
              </a:rPr>
              <a:t>=</a:t>
            </a:r>
            <a:endParaRPr lang="en-US" sz="3600" dirty="0">
              <a:latin typeface="Trebuchet MS" pitchFamily="34" charset="0"/>
            </a:endParaRPr>
          </a:p>
        </p:txBody>
      </p:sp>
      <p:pic>
        <p:nvPicPr>
          <p:cNvPr id="3" name="Picture 2"/>
          <p:cNvPicPr>
            <a:picLocks noChangeAspect="1" noChangeArrowheads="1"/>
          </p:cNvPicPr>
          <p:nvPr/>
        </p:nvPicPr>
        <p:blipFill>
          <a:blip r:embed="rId8" cstate="print"/>
          <a:srcRect/>
          <a:stretch>
            <a:fillRect/>
          </a:stretch>
        </p:blipFill>
        <p:spPr bwMode="auto">
          <a:xfrm>
            <a:off x="1371600" y="228600"/>
            <a:ext cx="6267718" cy="1566930"/>
          </a:xfrm>
          <a:prstGeom prst="rect">
            <a:avLst/>
          </a:prstGeom>
          <a:noFill/>
          <a:ln w="9525">
            <a:noFill/>
            <a:miter lim="800000"/>
            <a:headEnd/>
            <a:tailEnd/>
          </a:ln>
        </p:spPr>
      </p:pic>
    </p:spTree>
    <p:extLst>
      <p:ext uri="{BB962C8B-B14F-4D97-AF65-F5344CB8AC3E}">
        <p14:creationId xmlns:p14="http://schemas.microsoft.com/office/powerpoint/2010/main" val="3572210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0AAA1C-AC36-4634-846A-A5901924D291}"/>
              </a:ext>
            </a:extLst>
          </p:cNvPr>
          <p:cNvSpPr/>
          <p:nvPr/>
        </p:nvSpPr>
        <p:spPr>
          <a:xfrm>
            <a:off x="533399" y="304800"/>
            <a:ext cx="8153400" cy="707886"/>
          </a:xfrm>
          <a:prstGeom prst="rect">
            <a:avLst/>
          </a:prstGeom>
        </p:spPr>
        <p:txBody>
          <a:bodyPr wrap="square">
            <a:spAutoFit/>
          </a:bodyPr>
          <a:lstStyle/>
          <a:p>
            <a:pPr marL="342900" lvl="0" indent="-342900" algn="ctr">
              <a:spcBef>
                <a:spcPct val="20000"/>
              </a:spcBef>
              <a:defRPr/>
            </a:pPr>
            <a:r>
              <a:rPr lang="en-US" sz="4000" b="1" dirty="0">
                <a:solidFill>
                  <a:srgbClr val="003399"/>
                </a:solidFill>
                <a:latin typeface="Trebuchet MS" pitchFamily="34" charset="0"/>
              </a:rPr>
              <a:t>Sharing Centropa Films  3</a:t>
            </a:r>
          </a:p>
        </p:txBody>
      </p:sp>
      <p:pic>
        <p:nvPicPr>
          <p:cNvPr id="3" name="Picture 2">
            <a:extLst>
              <a:ext uri="{FF2B5EF4-FFF2-40B4-BE49-F238E27FC236}">
                <a16:creationId xmlns:a16="http://schemas.microsoft.com/office/drawing/2014/main" id="{3A922445-40AD-446C-9D94-0BEEA0AB4734}"/>
              </a:ext>
            </a:extLst>
          </p:cNvPr>
          <p:cNvPicPr>
            <a:picLocks noChangeAspect="1"/>
          </p:cNvPicPr>
          <p:nvPr/>
        </p:nvPicPr>
        <p:blipFill>
          <a:blip r:embed="rId2"/>
          <a:stretch>
            <a:fillRect/>
          </a:stretch>
        </p:blipFill>
        <p:spPr>
          <a:xfrm>
            <a:off x="533399" y="1048544"/>
            <a:ext cx="7971337" cy="5580855"/>
          </a:xfrm>
          <a:prstGeom prst="rect">
            <a:avLst/>
          </a:prstGeom>
        </p:spPr>
      </p:pic>
    </p:spTree>
    <p:extLst>
      <p:ext uri="{BB962C8B-B14F-4D97-AF65-F5344CB8AC3E}">
        <p14:creationId xmlns:p14="http://schemas.microsoft.com/office/powerpoint/2010/main" val="323123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A01BC8-9158-47E9-9560-4C839EC4E1A8}"/>
              </a:ext>
            </a:extLst>
          </p:cNvPr>
          <p:cNvSpPr/>
          <p:nvPr/>
        </p:nvSpPr>
        <p:spPr>
          <a:xfrm>
            <a:off x="403576" y="379097"/>
            <a:ext cx="8153400" cy="707886"/>
          </a:xfrm>
          <a:prstGeom prst="rect">
            <a:avLst/>
          </a:prstGeom>
        </p:spPr>
        <p:txBody>
          <a:bodyPr wrap="square">
            <a:spAutoFit/>
          </a:bodyPr>
          <a:lstStyle/>
          <a:p>
            <a:pPr marL="342900" lvl="0" indent="-342900" algn="ctr">
              <a:spcBef>
                <a:spcPct val="20000"/>
              </a:spcBef>
              <a:defRPr/>
            </a:pPr>
            <a:r>
              <a:rPr lang="en-US" sz="4000" b="1" dirty="0">
                <a:solidFill>
                  <a:srgbClr val="003399"/>
                </a:solidFill>
                <a:latin typeface="Trebuchet MS" pitchFamily="34" charset="0"/>
              </a:rPr>
              <a:t>Sharing Centropa Films  4</a:t>
            </a:r>
          </a:p>
        </p:txBody>
      </p:sp>
      <p:sp>
        <p:nvSpPr>
          <p:cNvPr id="3" name="Rectangle 2">
            <a:extLst>
              <a:ext uri="{FF2B5EF4-FFF2-40B4-BE49-F238E27FC236}">
                <a16:creationId xmlns:a16="http://schemas.microsoft.com/office/drawing/2014/main" id="{B445B46F-63A0-46F4-90FB-E507F36BE36C}"/>
              </a:ext>
            </a:extLst>
          </p:cNvPr>
          <p:cNvSpPr/>
          <p:nvPr/>
        </p:nvSpPr>
        <p:spPr>
          <a:xfrm>
            <a:off x="416471" y="1535668"/>
            <a:ext cx="8001000" cy="2893100"/>
          </a:xfrm>
          <a:prstGeom prst="rect">
            <a:avLst/>
          </a:prstGeom>
        </p:spPr>
        <p:txBody>
          <a:bodyPr wrap="square">
            <a:spAutoFit/>
          </a:bodyPr>
          <a:lstStyle/>
          <a:p>
            <a:pPr algn="ctr"/>
            <a:r>
              <a:rPr lang="en-US" sz="2800" b="1" dirty="0">
                <a:latin typeface="Trebuchet MS" pitchFamily="34" charset="0"/>
              </a:rPr>
              <a:t>Thinking About the Look and Feel of the Film </a:t>
            </a:r>
          </a:p>
          <a:p>
            <a:pPr algn="ctr"/>
            <a:endParaRPr lang="en-US" sz="2400" b="1" dirty="0">
              <a:latin typeface="Trebuchet MS" pitchFamily="34" charset="0"/>
            </a:endParaRPr>
          </a:p>
          <a:p>
            <a:pPr algn="ctr"/>
            <a:r>
              <a:rPr lang="en-US" sz="2800" b="1" dirty="0">
                <a:latin typeface="Trebuchet MS" pitchFamily="34" charset="0"/>
              </a:rPr>
              <a:t>The Cinematography of Roots and Family History Films</a:t>
            </a:r>
          </a:p>
          <a:p>
            <a:pPr algn="ctr"/>
            <a:endParaRPr lang="en-US" b="1" dirty="0">
              <a:latin typeface="Trebuchet MS" pitchFamily="34" charset="0"/>
            </a:endParaRPr>
          </a:p>
          <a:p>
            <a:pPr algn="ctr"/>
            <a:r>
              <a:rPr lang="en-US" sz="2800" b="1" dirty="0">
                <a:latin typeface="Trebuchet MS" pitchFamily="34" charset="0"/>
              </a:rPr>
              <a:t>Using Renée Molho’s Film, </a:t>
            </a:r>
            <a:br>
              <a:rPr lang="en-US" sz="2800" b="1" dirty="0">
                <a:latin typeface="Trebuchet MS" pitchFamily="34" charset="0"/>
              </a:rPr>
            </a:br>
            <a:r>
              <a:rPr lang="en-US" sz="2800" b="1" dirty="0">
                <a:latin typeface="Trebuchet MS" pitchFamily="34" charset="0"/>
              </a:rPr>
              <a:t>“A Bookstore In Six Chapters”</a:t>
            </a:r>
          </a:p>
        </p:txBody>
      </p:sp>
      <p:sp>
        <p:nvSpPr>
          <p:cNvPr id="4" name="TextBox 3">
            <a:extLst>
              <a:ext uri="{FF2B5EF4-FFF2-40B4-BE49-F238E27FC236}">
                <a16:creationId xmlns:a16="http://schemas.microsoft.com/office/drawing/2014/main" id="{5C620B18-2ADF-4B94-AD44-79B21BAEE77E}"/>
              </a:ext>
            </a:extLst>
          </p:cNvPr>
          <p:cNvSpPr txBox="1"/>
          <p:nvPr/>
        </p:nvSpPr>
        <p:spPr>
          <a:xfrm>
            <a:off x="416471" y="4953000"/>
            <a:ext cx="8311058" cy="369332"/>
          </a:xfrm>
          <a:prstGeom prst="rect">
            <a:avLst/>
          </a:prstGeom>
          <a:noFill/>
        </p:spPr>
        <p:txBody>
          <a:bodyPr wrap="none" rtlCol="0">
            <a:spAutoFit/>
          </a:bodyPr>
          <a:lstStyle/>
          <a:p>
            <a:r>
              <a:rPr lang="en-US" dirty="0">
                <a:hlinkClick r:id="rId2" action="ppaction://hlinkfile"/>
              </a:rPr>
              <a:t>..\Viewing Centropa Films to create own 2016 A Bookstore in Six Chapters.docx</a:t>
            </a:r>
            <a:endParaRPr lang="en-US" dirty="0"/>
          </a:p>
        </p:txBody>
      </p:sp>
    </p:spTree>
    <p:extLst>
      <p:ext uri="{BB962C8B-B14F-4D97-AF65-F5344CB8AC3E}">
        <p14:creationId xmlns:p14="http://schemas.microsoft.com/office/powerpoint/2010/main" val="351331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0099" y="152400"/>
            <a:ext cx="5604804" cy="1458861"/>
          </a:xfrm>
          <a:prstGeom prst="rect">
            <a:avLst/>
          </a:prstGeom>
        </p:spPr>
        <p:txBody>
          <a:bodyPr wrap="none">
            <a:spAutoFit/>
          </a:bodyPr>
          <a:lstStyle/>
          <a:p>
            <a:pPr marL="342900" lvl="0" indent="-342900" algn="ctr">
              <a:spcBef>
                <a:spcPct val="20000"/>
              </a:spcBef>
              <a:defRPr/>
            </a:pPr>
            <a:r>
              <a:rPr lang="en-US" sz="3600" b="1" dirty="0">
                <a:solidFill>
                  <a:srgbClr val="003399"/>
                </a:solidFill>
                <a:latin typeface="Trebuchet MS" pitchFamily="34" charset="0"/>
              </a:rPr>
              <a:t>Viewing Centropa Films</a:t>
            </a:r>
            <a:endParaRPr lang="en-US" sz="3600" b="1" dirty="0">
              <a:latin typeface="Trebuchet MS" pitchFamily="34" charset="0"/>
            </a:endParaRPr>
          </a:p>
          <a:p>
            <a:pPr marL="342900" lvl="0" indent="-342900" algn="ctr">
              <a:spcBef>
                <a:spcPct val="20000"/>
              </a:spcBef>
              <a:defRPr/>
            </a:pPr>
            <a:r>
              <a:rPr lang="en-US" sz="2800" b="1" dirty="0">
                <a:solidFill>
                  <a:srgbClr val="003399"/>
                </a:solidFill>
                <a:latin typeface="Trebuchet MS" pitchFamily="34" charset="0"/>
              </a:rPr>
              <a:t>Learning about one person’s life</a:t>
            </a:r>
          </a:p>
          <a:p>
            <a:pPr marL="342900" lvl="0" indent="-342900" algn="ctr">
              <a:spcBef>
                <a:spcPct val="20000"/>
              </a:spcBef>
              <a:defRPr/>
            </a:pPr>
            <a:r>
              <a:rPr lang="en-US" sz="1600" b="1" dirty="0">
                <a:solidFill>
                  <a:srgbClr val="003399"/>
                </a:solidFill>
                <a:latin typeface="Trebuchet MS" pitchFamily="34" charset="0"/>
              </a:rPr>
              <a:t>(sample page – original doc linked below)</a:t>
            </a:r>
          </a:p>
        </p:txBody>
      </p:sp>
      <p:pic>
        <p:nvPicPr>
          <p:cNvPr id="43010" name="Picture 2"/>
          <p:cNvPicPr>
            <a:picLocks noChangeAspect="1" noChangeArrowheads="1"/>
          </p:cNvPicPr>
          <p:nvPr/>
        </p:nvPicPr>
        <p:blipFill>
          <a:blip r:embed="rId2" cstate="print"/>
          <a:srcRect/>
          <a:stretch>
            <a:fillRect/>
          </a:stretch>
        </p:blipFill>
        <p:spPr bwMode="auto">
          <a:xfrm>
            <a:off x="1757062" y="2100253"/>
            <a:ext cx="5959775" cy="4570093"/>
          </a:xfrm>
          <a:prstGeom prst="rect">
            <a:avLst/>
          </a:prstGeom>
          <a:noFill/>
          <a:ln w="9525">
            <a:noFill/>
            <a:miter lim="800000"/>
            <a:headEnd/>
            <a:tailEnd/>
          </a:ln>
        </p:spPr>
      </p:pic>
      <p:sp>
        <p:nvSpPr>
          <p:cNvPr id="3" name="TextBox 2">
            <a:extLst>
              <a:ext uri="{FF2B5EF4-FFF2-40B4-BE49-F238E27FC236}">
                <a16:creationId xmlns:a16="http://schemas.microsoft.com/office/drawing/2014/main" id="{7CCADFA5-00AC-4BDE-8EC1-093A4ECEFEA3}"/>
              </a:ext>
            </a:extLst>
          </p:cNvPr>
          <p:cNvSpPr txBox="1"/>
          <p:nvPr/>
        </p:nvSpPr>
        <p:spPr>
          <a:xfrm>
            <a:off x="1757062" y="1699269"/>
            <a:ext cx="6261651" cy="369332"/>
          </a:xfrm>
          <a:prstGeom prst="rect">
            <a:avLst/>
          </a:prstGeom>
          <a:noFill/>
        </p:spPr>
        <p:txBody>
          <a:bodyPr wrap="none" rtlCol="0">
            <a:spAutoFit/>
          </a:bodyPr>
          <a:lstStyle/>
          <a:p>
            <a:r>
              <a:rPr lang="en-US" dirty="0">
                <a:hlinkClick r:id="rId3" action="ppaction://hlinkfile"/>
              </a:rPr>
              <a:t>..\2018 centropa person profile + q's chart every name.docx</a:t>
            </a:r>
            <a:endParaRPr lang="en-US" dirty="0"/>
          </a:p>
        </p:txBody>
      </p:sp>
      <p:sp>
        <p:nvSpPr>
          <p:cNvPr id="5" name="TextBox 4">
            <a:extLst>
              <a:ext uri="{FF2B5EF4-FFF2-40B4-BE49-F238E27FC236}">
                <a16:creationId xmlns:a16="http://schemas.microsoft.com/office/drawing/2014/main" id="{AB23B0CD-97ED-4244-A043-577973DA64AF}"/>
              </a:ext>
            </a:extLst>
          </p:cNvPr>
          <p:cNvSpPr txBox="1"/>
          <p:nvPr/>
        </p:nvSpPr>
        <p:spPr>
          <a:xfrm rot="16200000">
            <a:off x="-633459" y="4092911"/>
            <a:ext cx="3508333" cy="584775"/>
          </a:xfrm>
          <a:prstGeom prst="rect">
            <a:avLst/>
          </a:prstGeom>
          <a:noFill/>
        </p:spPr>
        <p:txBody>
          <a:bodyPr wrap="none" rtlCol="0">
            <a:spAutoFit/>
          </a:bodyPr>
          <a:lstStyle/>
          <a:p>
            <a:r>
              <a:rPr lang="en-US" sz="3200" b="1" spc="440" dirty="0">
                <a:solidFill>
                  <a:srgbClr val="FF0000"/>
                </a:solidFill>
                <a:latin typeface="P22 Johnston Underground" panose="020B0500000000000000" pitchFamily="34" charset="0"/>
              </a:rPr>
              <a:t>SAMPLE PAGE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0909E-F2C8-4B1A-B6C0-145D71E25F21}"/>
              </a:ext>
            </a:extLst>
          </p:cNvPr>
          <p:cNvSpPr txBox="1"/>
          <p:nvPr/>
        </p:nvSpPr>
        <p:spPr>
          <a:xfrm>
            <a:off x="457199" y="169550"/>
            <a:ext cx="7894249" cy="584775"/>
          </a:xfrm>
          <a:prstGeom prst="rect">
            <a:avLst/>
          </a:prstGeom>
          <a:noFill/>
        </p:spPr>
        <p:txBody>
          <a:bodyPr wrap="square" rtlCol="0">
            <a:spAutoFit/>
          </a:bodyPr>
          <a:lstStyle/>
          <a:p>
            <a:r>
              <a:rPr lang="en-US" sz="1600" dirty="0">
                <a:hlinkClick r:id="rId2" action="ppaction://hlinkfile"/>
              </a:rPr>
              <a:t>..\2018 STUDENT GUIDE FINAL DOCS\FINAL FINAL DOCS TO SEND\2018 WHO GETS WHOM - 2016 Roots Project - Centropa Film Biographies - Classlist.docx</a:t>
            </a:r>
            <a:endParaRPr lang="en-US" sz="1600" dirty="0"/>
          </a:p>
        </p:txBody>
      </p:sp>
      <p:pic>
        <p:nvPicPr>
          <p:cNvPr id="3" name="Picture 2">
            <a:extLst>
              <a:ext uri="{FF2B5EF4-FFF2-40B4-BE49-F238E27FC236}">
                <a16:creationId xmlns:a16="http://schemas.microsoft.com/office/drawing/2014/main" id="{1381E3C0-E19F-4385-A7E9-AEEEC560E111}"/>
              </a:ext>
            </a:extLst>
          </p:cNvPr>
          <p:cNvPicPr>
            <a:picLocks noChangeAspect="1"/>
          </p:cNvPicPr>
          <p:nvPr/>
        </p:nvPicPr>
        <p:blipFill>
          <a:blip r:embed="rId3"/>
          <a:stretch>
            <a:fillRect/>
          </a:stretch>
        </p:blipFill>
        <p:spPr>
          <a:xfrm>
            <a:off x="624875" y="999108"/>
            <a:ext cx="7894249" cy="5689342"/>
          </a:xfrm>
          <a:prstGeom prst="rect">
            <a:avLst/>
          </a:prstGeom>
        </p:spPr>
      </p:pic>
      <p:sp>
        <p:nvSpPr>
          <p:cNvPr id="5" name="TextBox 4">
            <a:extLst>
              <a:ext uri="{FF2B5EF4-FFF2-40B4-BE49-F238E27FC236}">
                <a16:creationId xmlns:a16="http://schemas.microsoft.com/office/drawing/2014/main" id="{B10C428F-834E-4A3C-B5A8-71F77CACA8B4}"/>
              </a:ext>
            </a:extLst>
          </p:cNvPr>
          <p:cNvSpPr txBox="1"/>
          <p:nvPr/>
        </p:nvSpPr>
        <p:spPr>
          <a:xfrm rot="18857633">
            <a:off x="4785517" y="3136612"/>
            <a:ext cx="3508333" cy="584775"/>
          </a:xfrm>
          <a:prstGeom prst="rect">
            <a:avLst/>
          </a:prstGeom>
          <a:noFill/>
        </p:spPr>
        <p:txBody>
          <a:bodyPr wrap="none" rtlCol="0">
            <a:spAutoFit/>
          </a:bodyPr>
          <a:lstStyle/>
          <a:p>
            <a:r>
              <a:rPr lang="en-US" sz="3200" b="1" spc="440" dirty="0">
                <a:solidFill>
                  <a:srgbClr val="FF0000"/>
                </a:solidFill>
                <a:latin typeface="P22 Johnston Underground" panose="020B0500000000000000" pitchFamily="34" charset="0"/>
              </a:rPr>
              <a:t>SAMPLE PAGE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85B9-72EF-40F8-9DF6-784F3B1A122C}"/>
              </a:ext>
            </a:extLst>
          </p:cNvPr>
          <p:cNvSpPr txBox="1">
            <a:spLocks/>
          </p:cNvSpPr>
          <p:nvPr/>
        </p:nvSpPr>
        <p:spPr>
          <a:xfrm>
            <a:off x="457200" y="274638"/>
            <a:ext cx="8229600" cy="1096962"/>
          </a:xfrm>
          <a:prstGeom prst="rect">
            <a:avLst/>
          </a:prstGeom>
        </p:spPr>
        <p:txBody>
          <a:bodyPr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99"/>
                </a:solidFill>
                <a:effectLst/>
                <a:uLnTx/>
                <a:uFillTx/>
                <a:latin typeface="Trebuchet MS" pitchFamily="34" charset="0"/>
                <a:ea typeface="+mj-ea"/>
                <a:cs typeface="+mj-cs"/>
              </a:rPr>
              <a:t>Procedure (3) </a:t>
            </a:r>
            <a:br>
              <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rPr>
            </a:br>
            <a:r>
              <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rPr>
              <a:t>Locating and Gathering Information</a:t>
            </a:r>
          </a:p>
        </p:txBody>
      </p:sp>
      <p:pic>
        <p:nvPicPr>
          <p:cNvPr id="3" name="Picture 2">
            <a:extLst>
              <a:ext uri="{FF2B5EF4-FFF2-40B4-BE49-F238E27FC236}">
                <a16:creationId xmlns:a16="http://schemas.microsoft.com/office/drawing/2014/main" id="{749690F6-ED95-46B9-87CD-93F719283760}"/>
              </a:ext>
            </a:extLst>
          </p:cNvPr>
          <p:cNvPicPr>
            <a:picLocks noChangeAspect="1"/>
          </p:cNvPicPr>
          <p:nvPr/>
        </p:nvPicPr>
        <p:blipFill>
          <a:blip r:embed="rId2"/>
          <a:stretch>
            <a:fillRect/>
          </a:stretch>
        </p:blipFill>
        <p:spPr>
          <a:xfrm>
            <a:off x="457200" y="2514600"/>
            <a:ext cx="8005762" cy="3837683"/>
          </a:xfrm>
          <a:prstGeom prst="rect">
            <a:avLst/>
          </a:prstGeom>
        </p:spPr>
      </p:pic>
      <p:sp>
        <p:nvSpPr>
          <p:cNvPr id="4" name="TextBox 3">
            <a:extLst>
              <a:ext uri="{FF2B5EF4-FFF2-40B4-BE49-F238E27FC236}">
                <a16:creationId xmlns:a16="http://schemas.microsoft.com/office/drawing/2014/main" id="{665D57CC-69AF-4985-A8D3-8306D1660877}"/>
              </a:ext>
            </a:extLst>
          </p:cNvPr>
          <p:cNvSpPr txBox="1"/>
          <p:nvPr/>
        </p:nvSpPr>
        <p:spPr>
          <a:xfrm rot="18857633">
            <a:off x="4140199" y="4291573"/>
            <a:ext cx="3508333" cy="584775"/>
          </a:xfrm>
          <a:prstGeom prst="rect">
            <a:avLst/>
          </a:prstGeom>
          <a:noFill/>
        </p:spPr>
        <p:txBody>
          <a:bodyPr wrap="none" rtlCol="0">
            <a:spAutoFit/>
          </a:bodyPr>
          <a:lstStyle/>
          <a:p>
            <a:r>
              <a:rPr lang="en-US" sz="3200" b="1" spc="440" dirty="0">
                <a:solidFill>
                  <a:srgbClr val="FF0000"/>
                </a:solidFill>
                <a:latin typeface="P22 Johnston Underground" panose="020B0500000000000000" pitchFamily="34" charset="0"/>
              </a:rPr>
              <a:t>SAMPLE PAGE </a:t>
            </a:r>
          </a:p>
        </p:txBody>
      </p:sp>
      <p:sp>
        <p:nvSpPr>
          <p:cNvPr id="5" name="TextBox 4">
            <a:extLst>
              <a:ext uri="{FF2B5EF4-FFF2-40B4-BE49-F238E27FC236}">
                <a16:creationId xmlns:a16="http://schemas.microsoft.com/office/drawing/2014/main" id="{5DF0DEBA-DD9C-407F-9A74-DE48F511FBFE}"/>
              </a:ext>
            </a:extLst>
          </p:cNvPr>
          <p:cNvSpPr txBox="1"/>
          <p:nvPr/>
        </p:nvSpPr>
        <p:spPr>
          <a:xfrm>
            <a:off x="1295400" y="1583592"/>
            <a:ext cx="6172200" cy="646331"/>
          </a:xfrm>
          <a:prstGeom prst="rect">
            <a:avLst/>
          </a:prstGeom>
          <a:noFill/>
        </p:spPr>
        <p:txBody>
          <a:bodyPr wrap="square" rtlCol="0">
            <a:spAutoFit/>
          </a:bodyPr>
          <a:lstStyle/>
          <a:p>
            <a:r>
              <a:rPr lang="en-US" dirty="0">
                <a:hlinkClick r:id="rId3" action="ppaction://hlinkfile"/>
              </a:rPr>
              <a:t>..\2018 STUDENT GUIDE FINAL DOCS\2018 P Resource and Materials Checklist for the Roots Film.docx</a:t>
            </a:r>
            <a:endParaRPr lang="en-US" dirty="0"/>
          </a:p>
        </p:txBody>
      </p:sp>
    </p:spTree>
    <p:extLst>
      <p:ext uri="{BB962C8B-B14F-4D97-AF65-F5344CB8AC3E}">
        <p14:creationId xmlns:p14="http://schemas.microsoft.com/office/powerpoint/2010/main" val="477874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676400" y="1519669"/>
            <a:ext cx="6057900" cy="4350580"/>
          </a:xfrm>
          <a:prstGeom prst="rect">
            <a:avLst/>
          </a:prstGeom>
          <a:noFill/>
          <a:ln w="9525">
            <a:noFill/>
            <a:miter lim="800000"/>
            <a:headEnd/>
            <a:tailEnd/>
          </a:ln>
        </p:spPr>
      </p:pic>
      <p:sp>
        <p:nvSpPr>
          <p:cNvPr id="3" name="Title 1"/>
          <p:cNvSpPr txBox="1">
            <a:spLocks/>
          </p:cNvSpPr>
          <p:nvPr/>
        </p:nvSpPr>
        <p:spPr>
          <a:xfrm>
            <a:off x="457200" y="274638"/>
            <a:ext cx="8229600" cy="1096962"/>
          </a:xfrm>
          <a:prstGeom prst="rect">
            <a:avLst/>
          </a:prstGeom>
        </p:spPr>
        <p:txBody>
          <a:bodyPr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99"/>
                </a:solidFill>
                <a:effectLst/>
                <a:uLnTx/>
                <a:uFillTx/>
                <a:latin typeface="Trebuchet MS" pitchFamily="34" charset="0"/>
                <a:ea typeface="+mj-ea"/>
                <a:cs typeface="+mj-cs"/>
              </a:rPr>
              <a:t>Procedure (4) </a:t>
            </a:r>
            <a:br>
              <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rPr>
            </a:br>
            <a:r>
              <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rPr>
              <a:t>Getting Started on the Script</a:t>
            </a:r>
          </a:p>
        </p:txBody>
      </p:sp>
      <p:sp>
        <p:nvSpPr>
          <p:cNvPr id="4" name="TextBox 3">
            <a:extLst>
              <a:ext uri="{FF2B5EF4-FFF2-40B4-BE49-F238E27FC236}">
                <a16:creationId xmlns:a16="http://schemas.microsoft.com/office/drawing/2014/main" id="{6B7F929E-6931-4DF1-A60C-E1F7F63AD8CF}"/>
              </a:ext>
            </a:extLst>
          </p:cNvPr>
          <p:cNvSpPr txBox="1"/>
          <p:nvPr/>
        </p:nvSpPr>
        <p:spPr>
          <a:xfrm>
            <a:off x="457200" y="6018319"/>
            <a:ext cx="8382000" cy="646331"/>
          </a:xfrm>
          <a:prstGeom prst="rect">
            <a:avLst/>
          </a:prstGeom>
          <a:noFill/>
        </p:spPr>
        <p:txBody>
          <a:bodyPr wrap="square" rtlCol="0">
            <a:spAutoFit/>
          </a:bodyPr>
          <a:lstStyle/>
          <a:p>
            <a:r>
              <a:rPr lang="en-US" dirty="0">
                <a:latin typeface="Trebuchet MS" panose="020B0603020202020204" pitchFamily="34" charset="0"/>
                <a:hlinkClick r:id="rId3" action="ppaction://hlinkfile"/>
              </a:rPr>
              <a:t>..\2018 STUDENT GUIDE FINAL DOCS\2018 P Film Project Chrono-Organizer 3 cols.docx</a:t>
            </a:r>
            <a:endParaRPr lang="en-US" dirty="0">
              <a:latin typeface="Trebuchet MS" panose="020B0603020202020204" pitchFamily="34" charset="0"/>
            </a:endParaRPr>
          </a:p>
        </p:txBody>
      </p:sp>
      <p:sp>
        <p:nvSpPr>
          <p:cNvPr id="5" name="TextBox 4">
            <a:extLst>
              <a:ext uri="{FF2B5EF4-FFF2-40B4-BE49-F238E27FC236}">
                <a16:creationId xmlns:a16="http://schemas.microsoft.com/office/drawing/2014/main" id="{5F209BAE-58BE-432A-9253-15B2D95AFF9E}"/>
              </a:ext>
            </a:extLst>
          </p:cNvPr>
          <p:cNvSpPr txBox="1"/>
          <p:nvPr/>
        </p:nvSpPr>
        <p:spPr>
          <a:xfrm rot="18857633">
            <a:off x="1889918" y="4192135"/>
            <a:ext cx="3508333" cy="584775"/>
          </a:xfrm>
          <a:prstGeom prst="rect">
            <a:avLst/>
          </a:prstGeom>
          <a:noFill/>
        </p:spPr>
        <p:txBody>
          <a:bodyPr wrap="none" rtlCol="0">
            <a:spAutoFit/>
          </a:bodyPr>
          <a:lstStyle/>
          <a:p>
            <a:r>
              <a:rPr lang="en-US" sz="3200" b="1" spc="440" dirty="0">
                <a:solidFill>
                  <a:srgbClr val="FF0000"/>
                </a:solidFill>
                <a:latin typeface="P22 Johnston Underground" panose="020B0500000000000000" pitchFamily="34" charset="0"/>
              </a:rPr>
              <a:t>SAMPLE PAGE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85B9-72EF-40F8-9DF6-784F3B1A122C}"/>
              </a:ext>
            </a:extLst>
          </p:cNvPr>
          <p:cNvSpPr txBox="1">
            <a:spLocks/>
          </p:cNvSpPr>
          <p:nvPr/>
        </p:nvSpPr>
        <p:spPr>
          <a:xfrm>
            <a:off x="457200" y="274638"/>
            <a:ext cx="8229600" cy="1096962"/>
          </a:xfrm>
          <a:prstGeom prst="rect">
            <a:avLst/>
          </a:prstGeom>
        </p:spPr>
        <p:txBody>
          <a:bodyPr rtlCol="0" anchor="t">
            <a:noAutofit/>
          </a:bodyPr>
          <a:lstStyle/>
          <a:p>
            <a:pPr algn="ctr" fontAlgn="auto">
              <a:spcAft>
                <a:spcPts val="0"/>
              </a:spcAft>
              <a:defRPr/>
            </a:pPr>
            <a:r>
              <a:rPr kumimoji="0" lang="en-US" sz="4000" b="1" i="0" u="none" strike="noStrike" kern="1200" cap="none" spc="0" normalizeH="0" baseline="0" noProof="0" dirty="0">
                <a:ln>
                  <a:noFill/>
                </a:ln>
                <a:solidFill>
                  <a:srgbClr val="003399"/>
                </a:solidFill>
                <a:effectLst/>
                <a:uLnTx/>
                <a:uFillTx/>
                <a:latin typeface="Trebuchet MS" pitchFamily="34" charset="0"/>
                <a:ea typeface="+mj-ea"/>
                <a:cs typeface="+mj-cs"/>
              </a:rPr>
              <a:t>Procedure (5.1) </a:t>
            </a:r>
            <a:br>
              <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rPr>
            </a:br>
            <a:r>
              <a:rPr lang="en-US" sz="2800" b="1" dirty="0">
                <a:latin typeface="Trebuchet MS" panose="020B0603020202020204" pitchFamily="34" charset="0"/>
                <a:ea typeface="Calibri" panose="020F0502020204030204" pitchFamily="34" charset="0"/>
                <a:cs typeface="Arial" panose="020B0604020202020204" pitchFamily="34" charset="0"/>
              </a:rPr>
              <a:t>Organizing the Script and Planning the Film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endParaRPr>
          </a:p>
        </p:txBody>
      </p:sp>
      <p:sp>
        <p:nvSpPr>
          <p:cNvPr id="4" name="TextBox 3">
            <a:extLst>
              <a:ext uri="{FF2B5EF4-FFF2-40B4-BE49-F238E27FC236}">
                <a16:creationId xmlns:a16="http://schemas.microsoft.com/office/drawing/2014/main" id="{3876CA0D-7FA4-48A7-B956-522DE2401DA4}"/>
              </a:ext>
            </a:extLst>
          </p:cNvPr>
          <p:cNvSpPr txBox="1"/>
          <p:nvPr/>
        </p:nvSpPr>
        <p:spPr>
          <a:xfrm>
            <a:off x="457200" y="1600200"/>
            <a:ext cx="8229600" cy="646331"/>
          </a:xfrm>
          <a:prstGeom prst="rect">
            <a:avLst/>
          </a:prstGeom>
          <a:noFill/>
        </p:spPr>
        <p:txBody>
          <a:bodyPr wrap="square" rtlCol="0">
            <a:spAutoFit/>
          </a:bodyPr>
          <a:lstStyle/>
          <a:p>
            <a:r>
              <a:rPr lang="en-US" dirty="0">
                <a:hlinkClick r:id="rId2" action="ppaction://hlinkfile"/>
              </a:rPr>
              <a:t>..\2018 STUDENT GUIDE FINAL DOCS\2018 P Chart - Organizing the Script and Planning the Film.docx</a:t>
            </a:r>
            <a:endParaRPr lang="en-US" dirty="0"/>
          </a:p>
        </p:txBody>
      </p:sp>
      <p:sp>
        <p:nvSpPr>
          <p:cNvPr id="5" name="Rectangle 4">
            <a:extLst>
              <a:ext uri="{FF2B5EF4-FFF2-40B4-BE49-F238E27FC236}">
                <a16:creationId xmlns:a16="http://schemas.microsoft.com/office/drawing/2014/main" id="{3AD6358F-F8BC-4623-A69B-7D15B9A9B110}"/>
              </a:ext>
            </a:extLst>
          </p:cNvPr>
          <p:cNvSpPr/>
          <p:nvPr/>
        </p:nvSpPr>
        <p:spPr>
          <a:xfrm>
            <a:off x="304800" y="2216253"/>
            <a:ext cx="8716108" cy="4357731"/>
          </a:xfrm>
          <a:prstGeom prst="rect">
            <a:avLst/>
          </a:prstGeom>
        </p:spPr>
        <p:txBody>
          <a:bodyPr wrap="square">
            <a:spAutoFit/>
          </a:bodyPr>
          <a:lstStyle/>
          <a:p>
            <a:pPr>
              <a:lnSpc>
                <a:spcPct val="115000"/>
              </a:lnSpc>
              <a:spcBef>
                <a:spcPts val="600"/>
              </a:spcBef>
              <a:spcAft>
                <a:spcPts val="600"/>
              </a:spcAft>
            </a:pPr>
            <a:r>
              <a:rPr lang="en-US" sz="2200" dirty="0">
                <a:latin typeface="Times New Roman" panose="02020603050405020304" pitchFamily="18" charset="0"/>
                <a:ea typeface="Calibri" panose="020F0502020204030204" pitchFamily="34" charset="0"/>
                <a:cs typeface="Arial" panose="020B0604020202020204" pitchFamily="34" charset="0"/>
              </a:rPr>
              <a:t>The chart shown in the following slide is a sample portion of the chart designed to help you coordinate your script with images (e.g., images, maps), audio features (music, sound effects, narration) that you'll insert in your film. </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800"/>
              </a:lnSpc>
              <a:spcBef>
                <a:spcPts val="600"/>
              </a:spcBef>
              <a:spcAft>
                <a:spcPts val="600"/>
              </a:spcAft>
              <a:buFont typeface="Wingdings 3" panose="05040102010807070707" pitchFamily="18" charset="2"/>
              <a:buChar char=""/>
            </a:pPr>
            <a:r>
              <a:rPr lang="en-US" sz="2200" dirty="0">
                <a:latin typeface="Times New Roman" panose="02020603050405020304" pitchFamily="18" charset="0"/>
                <a:ea typeface="Calibri" panose="020F0502020204030204" pitchFamily="34" charset="0"/>
                <a:cs typeface="Arial" panose="020B0604020202020204" pitchFamily="34" charset="0"/>
              </a:rPr>
              <a:t>When pictures appear on screen </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800"/>
              </a:lnSpc>
              <a:spcBef>
                <a:spcPts val="600"/>
              </a:spcBef>
              <a:spcAft>
                <a:spcPts val="600"/>
              </a:spcAft>
              <a:buFont typeface="Wingdings 3" panose="05040102010807070707" pitchFamily="18" charset="2"/>
              <a:buChar char=""/>
            </a:pPr>
            <a:r>
              <a:rPr lang="en-US" sz="2200" dirty="0">
                <a:latin typeface="Times New Roman" panose="02020603050405020304" pitchFamily="18" charset="0"/>
                <a:ea typeface="Calibri" panose="020F0502020204030204" pitchFamily="34" charset="0"/>
                <a:cs typeface="Arial" panose="020B0604020202020204" pitchFamily="34" charset="0"/>
              </a:rPr>
              <a:t>How long they remain on screen </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800"/>
              </a:lnSpc>
              <a:spcBef>
                <a:spcPts val="600"/>
              </a:spcBef>
              <a:spcAft>
                <a:spcPts val="600"/>
              </a:spcAft>
              <a:buFont typeface="Wingdings 3" panose="05040102010807070707" pitchFamily="18" charset="2"/>
              <a:buChar char=""/>
            </a:pPr>
            <a:r>
              <a:rPr lang="en-US" sz="2200" dirty="0">
                <a:latin typeface="Times New Roman" panose="02020603050405020304" pitchFamily="18" charset="0"/>
                <a:ea typeface="Calibri" panose="020F0502020204030204" pitchFamily="34" charset="0"/>
                <a:cs typeface="Arial" panose="020B0604020202020204" pitchFamily="34" charset="0"/>
              </a:rPr>
              <a:t>What you do with them – fade in, fade out, zoom in, zoom out, move </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800"/>
              </a:lnSpc>
              <a:spcBef>
                <a:spcPts val="600"/>
              </a:spcBef>
              <a:spcAft>
                <a:spcPts val="600"/>
              </a:spcAft>
              <a:buFont typeface="Wingdings 3" panose="05040102010807070707" pitchFamily="18" charset="2"/>
              <a:buChar char=""/>
            </a:pPr>
            <a:r>
              <a:rPr lang="en-US" sz="2200" dirty="0">
                <a:latin typeface="Times New Roman" panose="02020603050405020304" pitchFamily="18" charset="0"/>
                <a:ea typeface="Calibri" panose="020F0502020204030204" pitchFamily="34" charset="0"/>
                <a:cs typeface="Arial" panose="020B0604020202020204" pitchFamily="34" charset="0"/>
              </a:rPr>
              <a:t>When they change, when other pictures (and maps) appear </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800"/>
              </a:lnSpc>
              <a:spcBef>
                <a:spcPts val="600"/>
              </a:spcBef>
              <a:spcAft>
                <a:spcPts val="600"/>
              </a:spcAft>
              <a:buFont typeface="Wingdings 3" panose="05040102010807070707" pitchFamily="18" charset="2"/>
              <a:buChar char=""/>
            </a:pPr>
            <a:r>
              <a:rPr lang="en-US" sz="2200" dirty="0">
                <a:latin typeface="Times New Roman" panose="02020603050405020304" pitchFamily="18" charset="0"/>
                <a:ea typeface="Calibri" panose="020F0502020204030204" pitchFamily="34" charset="0"/>
                <a:cs typeface="Arial" panose="020B0604020202020204" pitchFamily="34" charset="0"/>
              </a:rPr>
              <a:t>Subtitles that are synchronized to the narration</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800"/>
              </a:lnSpc>
              <a:spcBef>
                <a:spcPts val="600"/>
              </a:spcBef>
              <a:spcAft>
                <a:spcPts val="600"/>
              </a:spcAft>
              <a:buFont typeface="Wingdings 3" panose="05040102010807070707" pitchFamily="18" charset="2"/>
              <a:buChar char=""/>
            </a:pPr>
            <a:r>
              <a:rPr lang="en-US" sz="2200" dirty="0">
                <a:latin typeface="Times New Roman" panose="02020603050405020304" pitchFamily="18" charset="0"/>
                <a:ea typeface="Calibri" panose="020F0502020204030204" pitchFamily="34" charset="0"/>
                <a:cs typeface="Arial" panose="020B0604020202020204" pitchFamily="34" charset="0"/>
              </a:rPr>
              <a:t>When there are pauses in the narration </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800"/>
              </a:lnSpc>
              <a:spcBef>
                <a:spcPts val="600"/>
              </a:spcBef>
              <a:spcAft>
                <a:spcPts val="600"/>
              </a:spcAft>
              <a:buFont typeface="Wingdings 3" panose="05040102010807070707" pitchFamily="18" charset="2"/>
              <a:buChar char=""/>
            </a:pPr>
            <a:r>
              <a:rPr lang="en-US" sz="2200" dirty="0">
                <a:latin typeface="Times New Roman" panose="02020603050405020304" pitchFamily="18" charset="0"/>
                <a:ea typeface="Calibri" panose="020F0502020204030204" pitchFamily="34" charset="0"/>
                <a:cs typeface="Arial" panose="020B0604020202020204" pitchFamily="34" charset="0"/>
              </a:rPr>
              <a:t>When we hear music, type of music – fade in, fade out, etc.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9316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8851E-6EB0-47DC-84B8-08F2ADD9EA56}"/>
              </a:ext>
            </a:extLst>
          </p:cNvPr>
          <p:cNvPicPr>
            <a:picLocks noChangeAspect="1"/>
          </p:cNvPicPr>
          <p:nvPr/>
        </p:nvPicPr>
        <p:blipFill>
          <a:blip r:embed="rId2"/>
          <a:stretch>
            <a:fillRect/>
          </a:stretch>
        </p:blipFill>
        <p:spPr>
          <a:xfrm>
            <a:off x="1256879" y="2698378"/>
            <a:ext cx="6838856" cy="4007222"/>
          </a:xfrm>
          <a:prstGeom prst="rect">
            <a:avLst/>
          </a:prstGeom>
        </p:spPr>
      </p:pic>
      <p:sp>
        <p:nvSpPr>
          <p:cNvPr id="3" name="TextBox 2">
            <a:extLst>
              <a:ext uri="{FF2B5EF4-FFF2-40B4-BE49-F238E27FC236}">
                <a16:creationId xmlns:a16="http://schemas.microsoft.com/office/drawing/2014/main" id="{90B36DBC-D14D-4645-984B-94B9895D09C4}"/>
              </a:ext>
            </a:extLst>
          </p:cNvPr>
          <p:cNvSpPr txBox="1"/>
          <p:nvPr/>
        </p:nvSpPr>
        <p:spPr>
          <a:xfrm>
            <a:off x="457200" y="1905000"/>
            <a:ext cx="8229600" cy="646331"/>
          </a:xfrm>
          <a:prstGeom prst="rect">
            <a:avLst/>
          </a:prstGeom>
          <a:noFill/>
        </p:spPr>
        <p:txBody>
          <a:bodyPr wrap="square" rtlCol="0">
            <a:spAutoFit/>
          </a:bodyPr>
          <a:lstStyle/>
          <a:p>
            <a:r>
              <a:rPr lang="en-US" dirty="0">
                <a:hlinkClick r:id="rId3" action="ppaction://hlinkfile"/>
              </a:rPr>
              <a:t>..\2018 STUDENT GUIDE FINAL DOCS\2018 P Chart - Organizing the Script and Planning the Film.docx</a:t>
            </a:r>
            <a:endParaRPr lang="en-US" dirty="0"/>
          </a:p>
        </p:txBody>
      </p:sp>
      <p:sp>
        <p:nvSpPr>
          <p:cNvPr id="4" name="Title 1">
            <a:extLst>
              <a:ext uri="{FF2B5EF4-FFF2-40B4-BE49-F238E27FC236}">
                <a16:creationId xmlns:a16="http://schemas.microsoft.com/office/drawing/2014/main" id="{D3EB570D-0D58-4C0A-87E3-0BBB8B67A015}"/>
              </a:ext>
            </a:extLst>
          </p:cNvPr>
          <p:cNvSpPr txBox="1">
            <a:spLocks/>
          </p:cNvSpPr>
          <p:nvPr/>
        </p:nvSpPr>
        <p:spPr>
          <a:xfrm>
            <a:off x="457200" y="274638"/>
            <a:ext cx="8229600" cy="1401092"/>
          </a:xfrm>
          <a:prstGeom prst="rect">
            <a:avLst/>
          </a:prstGeom>
        </p:spPr>
        <p:txBody>
          <a:bodyPr rtlCol="0" anchor="t">
            <a:noAutofit/>
          </a:bodyPr>
          <a:lstStyle/>
          <a:p>
            <a:pPr algn="ctr" fontAlgn="auto">
              <a:spcAft>
                <a:spcPts val="0"/>
              </a:spcAft>
              <a:defRPr/>
            </a:pPr>
            <a:r>
              <a:rPr kumimoji="0" lang="en-US" sz="4000" b="1" i="0" u="none" strike="noStrike" kern="1200" cap="none" spc="0" normalizeH="0" baseline="0" noProof="0" dirty="0">
                <a:ln>
                  <a:noFill/>
                </a:ln>
                <a:solidFill>
                  <a:srgbClr val="003399"/>
                </a:solidFill>
                <a:effectLst/>
                <a:uLnTx/>
                <a:uFillTx/>
                <a:latin typeface="Trebuchet MS" pitchFamily="34" charset="0"/>
                <a:ea typeface="+mj-ea"/>
                <a:cs typeface="+mj-cs"/>
              </a:rPr>
              <a:t>Procedure (5.2) </a:t>
            </a:r>
            <a:br>
              <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rPr>
            </a:br>
            <a:r>
              <a:rPr lang="en-US" sz="2800" b="1" dirty="0">
                <a:latin typeface="Trebuchet MS" panose="020B0603020202020204" pitchFamily="34" charset="0"/>
                <a:ea typeface="Calibri" panose="020F0502020204030204" pitchFamily="34" charset="0"/>
                <a:cs typeface="Arial" panose="020B0604020202020204" pitchFamily="34" charset="0"/>
              </a:rPr>
              <a:t>Organizing the Script and Planning the Film </a:t>
            </a:r>
          </a:p>
          <a:p>
            <a:pPr algn="ctr" fontAlgn="auto">
              <a:spcAft>
                <a:spcPts val="0"/>
              </a:spcAft>
              <a:defRPr/>
            </a:pPr>
            <a:r>
              <a:rPr lang="en-US" sz="2800" b="1" dirty="0">
                <a:latin typeface="Trebuchet MS" panose="020B0603020202020204" pitchFamily="34" charset="0"/>
                <a:ea typeface="Calibri" panose="020F0502020204030204" pitchFamily="34" charset="0"/>
                <a:cs typeface="Arial" panose="020B0604020202020204" pitchFamily="34" charset="0"/>
              </a:rPr>
              <a:t>Access the full chart using this link:</a:t>
            </a:r>
            <a:endParaRPr kumimoji="0" lang="en-US" sz="3600" b="1" i="0" u="none" strike="noStrike" kern="1200" cap="none" spc="0" normalizeH="0" baseline="0" noProof="0" dirty="0">
              <a:ln>
                <a:noFill/>
              </a:ln>
              <a:solidFill>
                <a:srgbClr val="003399"/>
              </a:solidFill>
              <a:effectLst/>
              <a:uLnTx/>
              <a:uFillTx/>
              <a:latin typeface="Trebuchet MS" pitchFamily="34" charset="0"/>
              <a:ea typeface="+mj-ea"/>
              <a:cs typeface="+mj-cs"/>
            </a:endParaRPr>
          </a:p>
        </p:txBody>
      </p:sp>
      <p:sp>
        <p:nvSpPr>
          <p:cNvPr id="5" name="TextBox 4">
            <a:extLst>
              <a:ext uri="{FF2B5EF4-FFF2-40B4-BE49-F238E27FC236}">
                <a16:creationId xmlns:a16="http://schemas.microsoft.com/office/drawing/2014/main" id="{BAE791A1-4772-4096-8C3C-AEC37A094CA6}"/>
              </a:ext>
            </a:extLst>
          </p:cNvPr>
          <p:cNvSpPr txBox="1"/>
          <p:nvPr/>
        </p:nvSpPr>
        <p:spPr>
          <a:xfrm rot="18857633">
            <a:off x="1051718" y="4812457"/>
            <a:ext cx="3508333" cy="584775"/>
          </a:xfrm>
          <a:prstGeom prst="rect">
            <a:avLst/>
          </a:prstGeom>
          <a:noFill/>
        </p:spPr>
        <p:txBody>
          <a:bodyPr wrap="none" rtlCol="0">
            <a:spAutoFit/>
          </a:bodyPr>
          <a:lstStyle/>
          <a:p>
            <a:r>
              <a:rPr lang="en-US" sz="3200" b="1" spc="440" dirty="0">
                <a:solidFill>
                  <a:srgbClr val="FF0000"/>
                </a:solidFill>
                <a:latin typeface="P22 Johnston Underground" panose="020B0500000000000000" pitchFamily="34" charset="0"/>
              </a:rPr>
              <a:t>SAMPLE PAGE </a:t>
            </a:r>
          </a:p>
        </p:txBody>
      </p:sp>
    </p:spTree>
    <p:extLst>
      <p:ext uri="{BB962C8B-B14F-4D97-AF65-F5344CB8AC3E}">
        <p14:creationId xmlns:p14="http://schemas.microsoft.com/office/powerpoint/2010/main" val="3023502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990600"/>
            <a:ext cx="8229600" cy="5638800"/>
          </a:xfrm>
        </p:spPr>
        <p:txBody>
          <a:bodyPr/>
          <a:lstStyle/>
          <a:p>
            <a:pPr eaLnBrk="1" hangingPunct="1">
              <a:spcBef>
                <a:spcPct val="0"/>
              </a:spcBef>
            </a:pPr>
            <a:r>
              <a:rPr lang="en-US" sz="2400" b="1" dirty="0">
                <a:latin typeface="Trebuchet MS" pitchFamily="34" charset="0"/>
              </a:rPr>
              <a:t>Computer lab time for research, reviewing, editing, rewriting scripts</a:t>
            </a:r>
          </a:p>
          <a:p>
            <a:pPr eaLnBrk="1" hangingPunct="1">
              <a:spcBef>
                <a:spcPct val="0"/>
              </a:spcBef>
            </a:pPr>
            <a:endParaRPr lang="en-US" sz="2400" b="1" dirty="0">
              <a:latin typeface="Trebuchet MS" pitchFamily="34" charset="0"/>
            </a:endParaRPr>
          </a:p>
          <a:p>
            <a:pPr eaLnBrk="1" hangingPunct="1">
              <a:spcBef>
                <a:spcPct val="0"/>
              </a:spcBef>
            </a:pPr>
            <a:r>
              <a:rPr lang="en-US" sz="2400" b="1" dirty="0">
                <a:latin typeface="Trebuchet MS" pitchFamily="34" charset="0"/>
              </a:rPr>
              <a:t>After a “chunk of time” passes, during which time kids have worked at home, schedule a computer room session to </a:t>
            </a:r>
          </a:p>
          <a:p>
            <a:pPr lvl="1" eaLnBrk="1" hangingPunct="1">
              <a:lnSpc>
                <a:spcPct val="150000"/>
              </a:lnSpc>
              <a:spcBef>
                <a:spcPct val="0"/>
              </a:spcBef>
              <a:buFont typeface="Arial" charset="0"/>
              <a:buChar char="•"/>
            </a:pPr>
            <a:r>
              <a:rPr lang="en-US" sz="2400" b="1" dirty="0">
                <a:latin typeface="Trebuchet MS" pitchFamily="34" charset="0"/>
              </a:rPr>
              <a:t>answer questions</a:t>
            </a:r>
          </a:p>
          <a:p>
            <a:pPr lvl="1" eaLnBrk="1" hangingPunct="1">
              <a:lnSpc>
                <a:spcPct val="150000"/>
              </a:lnSpc>
              <a:spcBef>
                <a:spcPct val="0"/>
              </a:spcBef>
              <a:buFont typeface="Arial" charset="0"/>
              <a:buChar char="•"/>
            </a:pPr>
            <a:r>
              <a:rPr lang="en-US" sz="2400" b="1" dirty="0">
                <a:latin typeface="Trebuchet MS" pitchFamily="34" charset="0"/>
              </a:rPr>
              <a:t>try and solve problems; peer and group help</a:t>
            </a:r>
          </a:p>
          <a:p>
            <a:pPr lvl="1" eaLnBrk="1" hangingPunct="1">
              <a:lnSpc>
                <a:spcPct val="150000"/>
              </a:lnSpc>
              <a:spcBef>
                <a:spcPct val="0"/>
              </a:spcBef>
              <a:buFont typeface="Arial" charset="0"/>
              <a:buChar char="•"/>
            </a:pPr>
            <a:r>
              <a:rPr lang="en-US" sz="2400" b="1" dirty="0">
                <a:latin typeface="Trebuchet MS" pitchFamily="34" charset="0"/>
              </a:rPr>
              <a:t>make suggestions</a:t>
            </a:r>
          </a:p>
          <a:p>
            <a:pPr lvl="1" eaLnBrk="1" hangingPunct="1">
              <a:lnSpc>
                <a:spcPct val="150000"/>
              </a:lnSpc>
              <a:spcBef>
                <a:spcPct val="0"/>
              </a:spcBef>
              <a:buFont typeface="Arial" charset="0"/>
              <a:buChar char="•"/>
            </a:pPr>
            <a:r>
              <a:rPr lang="en-US" sz="2400" b="1" dirty="0">
                <a:latin typeface="Trebuchet MS" pitchFamily="34" charset="0"/>
              </a:rPr>
              <a:t>help with script</a:t>
            </a:r>
          </a:p>
          <a:p>
            <a:pPr lvl="1" eaLnBrk="1" hangingPunct="1">
              <a:lnSpc>
                <a:spcPct val="150000"/>
              </a:lnSpc>
              <a:spcBef>
                <a:spcPct val="0"/>
              </a:spcBef>
              <a:buFont typeface="Arial" charset="0"/>
              <a:buChar char="•"/>
            </a:pPr>
            <a:r>
              <a:rPr lang="en-US" sz="2400" b="1" dirty="0">
                <a:latin typeface="Trebuchet MS" pitchFamily="34" charset="0"/>
              </a:rPr>
              <a:t>check general progress</a:t>
            </a:r>
          </a:p>
          <a:p>
            <a:pPr lvl="0" eaLnBrk="1" hangingPunct="1">
              <a:lnSpc>
                <a:spcPct val="150000"/>
              </a:lnSpc>
              <a:spcBef>
                <a:spcPct val="0"/>
              </a:spcBef>
            </a:pPr>
            <a:r>
              <a:rPr lang="en-US" sz="2400" b="1" dirty="0">
                <a:latin typeface="Trebuchet MS" pitchFamily="34" charset="0"/>
              </a:rPr>
              <a:t> Touching Base:  ”Work in Progress” Questionnaire</a:t>
            </a:r>
          </a:p>
          <a:p>
            <a:pPr eaLnBrk="1" hangingPunct="1">
              <a:lnSpc>
                <a:spcPct val="150000"/>
              </a:lnSpc>
              <a:spcBef>
                <a:spcPct val="0"/>
              </a:spcBef>
              <a:buNone/>
            </a:pPr>
            <a:endParaRPr lang="en-US" sz="2400" dirty="0"/>
          </a:p>
        </p:txBody>
      </p:sp>
      <p:sp>
        <p:nvSpPr>
          <p:cNvPr id="4" name="Title 1"/>
          <p:cNvSpPr>
            <a:spLocks noGrp="1"/>
          </p:cNvSpPr>
          <p:nvPr>
            <p:ph type="title"/>
          </p:nvPr>
        </p:nvSpPr>
        <p:spPr>
          <a:xfrm>
            <a:off x="457200" y="274638"/>
            <a:ext cx="8229600" cy="715962"/>
          </a:xfrm>
        </p:spPr>
        <p:txBody>
          <a:bodyPr rtlCol="0" anchor="t">
            <a:normAutofit fontScale="90000"/>
          </a:bodyPr>
          <a:lstStyle/>
          <a:p>
            <a:pPr eaLnBrk="1" fontAlgn="auto" hangingPunct="1">
              <a:spcAft>
                <a:spcPts val="0"/>
              </a:spcAft>
              <a:defRPr/>
            </a:pPr>
            <a:r>
              <a:rPr lang="en-US" b="1" dirty="0">
                <a:solidFill>
                  <a:srgbClr val="003399"/>
                </a:solidFill>
                <a:latin typeface="Trebuchet MS" pitchFamily="34" charset="0"/>
              </a:rPr>
              <a:t>Procedure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500"/>
                                        <p:tgtEl>
                                          <p:spTgt spid="133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Effect transition="in" filter="fade">
                                      <p:cBhvr>
                                        <p:cTn id="17" dur="500"/>
                                        <p:tgtEl>
                                          <p:spTgt spid="133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4" end="4"/>
                                            </p:txEl>
                                          </p:spTgt>
                                        </p:tgtEl>
                                        <p:attrNameLst>
                                          <p:attrName>style.visibility</p:attrName>
                                        </p:attrNameLst>
                                      </p:cBhvr>
                                      <p:to>
                                        <p:strVal val="visible"/>
                                      </p:to>
                                    </p:set>
                                    <p:animEffect transition="in" filter="fade">
                                      <p:cBhvr>
                                        <p:cTn id="22" dur="500"/>
                                        <p:tgtEl>
                                          <p:spTgt spid="133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4">
                                            <p:txEl>
                                              <p:pRg st="5" end="5"/>
                                            </p:txEl>
                                          </p:spTgt>
                                        </p:tgtEl>
                                        <p:attrNameLst>
                                          <p:attrName>style.visibility</p:attrName>
                                        </p:attrNameLst>
                                      </p:cBhvr>
                                      <p:to>
                                        <p:strVal val="visible"/>
                                      </p:to>
                                    </p:set>
                                    <p:animEffect transition="in" filter="fade">
                                      <p:cBhvr>
                                        <p:cTn id="27" dur="500"/>
                                        <p:tgtEl>
                                          <p:spTgt spid="133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4">
                                            <p:txEl>
                                              <p:pRg st="6" end="6"/>
                                            </p:txEl>
                                          </p:spTgt>
                                        </p:tgtEl>
                                        <p:attrNameLst>
                                          <p:attrName>style.visibility</p:attrName>
                                        </p:attrNameLst>
                                      </p:cBhvr>
                                      <p:to>
                                        <p:strVal val="visible"/>
                                      </p:to>
                                    </p:set>
                                    <p:animEffect transition="in" filter="fade">
                                      <p:cBhvr>
                                        <p:cTn id="32" dur="500"/>
                                        <p:tgtEl>
                                          <p:spTgt spid="133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4">
                                            <p:txEl>
                                              <p:pRg st="7" end="7"/>
                                            </p:txEl>
                                          </p:spTgt>
                                        </p:tgtEl>
                                        <p:attrNameLst>
                                          <p:attrName>style.visibility</p:attrName>
                                        </p:attrNameLst>
                                      </p:cBhvr>
                                      <p:to>
                                        <p:strVal val="visible"/>
                                      </p:to>
                                    </p:set>
                                    <p:animEffect transition="in" filter="fade">
                                      <p:cBhvr>
                                        <p:cTn id="37" dur="500"/>
                                        <p:tgtEl>
                                          <p:spTgt spid="133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14">
                                            <p:txEl>
                                              <p:pRg st="8" end="8"/>
                                            </p:txEl>
                                          </p:spTgt>
                                        </p:tgtEl>
                                        <p:attrNameLst>
                                          <p:attrName>style.visibility</p:attrName>
                                        </p:attrNameLst>
                                      </p:cBhvr>
                                      <p:to>
                                        <p:strVal val="visible"/>
                                      </p:to>
                                    </p:set>
                                    <p:animEffect transition="in" filter="fade">
                                      <p:cBhvr>
                                        <p:cTn id="42" dur="500"/>
                                        <p:tgtEl>
                                          <p:spTgt spid="133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46215" y="1228130"/>
            <a:ext cx="7501661" cy="5507099"/>
          </a:xfrm>
          <a:prstGeom prst="rect">
            <a:avLst/>
          </a:prstGeom>
          <a:noFill/>
          <a:ln w="9525">
            <a:noFill/>
            <a:miter lim="800000"/>
            <a:headEnd/>
            <a:tailEnd/>
          </a:ln>
        </p:spPr>
      </p:pic>
      <p:sp>
        <p:nvSpPr>
          <p:cNvPr id="3" name="TextBox 2">
            <a:extLst>
              <a:ext uri="{FF2B5EF4-FFF2-40B4-BE49-F238E27FC236}">
                <a16:creationId xmlns:a16="http://schemas.microsoft.com/office/drawing/2014/main" id="{82542A59-C914-41AB-8FC1-6323245A11E2}"/>
              </a:ext>
            </a:extLst>
          </p:cNvPr>
          <p:cNvSpPr txBox="1"/>
          <p:nvPr/>
        </p:nvSpPr>
        <p:spPr>
          <a:xfrm>
            <a:off x="946215" y="304800"/>
            <a:ext cx="7501661" cy="584775"/>
          </a:xfrm>
          <a:prstGeom prst="rect">
            <a:avLst/>
          </a:prstGeom>
          <a:noFill/>
        </p:spPr>
        <p:txBody>
          <a:bodyPr wrap="square" rtlCol="0">
            <a:spAutoFit/>
          </a:bodyPr>
          <a:lstStyle/>
          <a:p>
            <a:r>
              <a:rPr lang="en-US" sz="1600" dirty="0">
                <a:hlinkClick r:id="rId3" action="ppaction://hlinkfile"/>
              </a:rPr>
              <a:t>..\2018 STUDENT GUIDE FINAL DOCS\FINAL FINAL DOCS TO SEND\2018 PS ROOTS Feedback + Progress individ'l students.docx</a:t>
            </a:r>
            <a:endParaRPr lang="en-US" sz="1600" dirty="0"/>
          </a:p>
        </p:txBody>
      </p:sp>
      <p:sp>
        <p:nvSpPr>
          <p:cNvPr id="4" name="TextBox 3">
            <a:extLst>
              <a:ext uri="{FF2B5EF4-FFF2-40B4-BE49-F238E27FC236}">
                <a16:creationId xmlns:a16="http://schemas.microsoft.com/office/drawing/2014/main" id="{928A2EE3-F9AF-4019-80EE-E9320FB7ADE4}"/>
              </a:ext>
            </a:extLst>
          </p:cNvPr>
          <p:cNvSpPr txBox="1"/>
          <p:nvPr/>
        </p:nvSpPr>
        <p:spPr>
          <a:xfrm rot="18857633">
            <a:off x="4709317" y="4561203"/>
            <a:ext cx="3508333" cy="584775"/>
          </a:xfrm>
          <a:prstGeom prst="rect">
            <a:avLst/>
          </a:prstGeom>
          <a:noFill/>
        </p:spPr>
        <p:txBody>
          <a:bodyPr wrap="none" rtlCol="0">
            <a:spAutoFit/>
          </a:bodyPr>
          <a:lstStyle/>
          <a:p>
            <a:r>
              <a:rPr lang="en-US" sz="3200" b="1" spc="440" dirty="0">
                <a:solidFill>
                  <a:srgbClr val="FF0000"/>
                </a:solidFill>
                <a:latin typeface="P22 Johnston Underground" panose="020B0500000000000000" pitchFamily="34" charset="0"/>
              </a:rPr>
              <a:t>SAMPLE PAGE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04800" y="914400"/>
            <a:ext cx="8382000" cy="5791200"/>
          </a:xfrm>
        </p:spPr>
        <p:txBody>
          <a:bodyPr/>
          <a:lstStyle/>
          <a:p>
            <a:pPr eaLnBrk="1" hangingPunct="1"/>
            <a:r>
              <a:rPr lang="en-US" sz="2400" b="1" dirty="0">
                <a:latin typeface="Trebuchet MS" pitchFamily="34" charset="0"/>
              </a:rPr>
              <a:t>Primary subject of lesson: English (History, Civics, Jewish Studies)</a:t>
            </a:r>
            <a:endParaRPr lang="en-US" sz="2400" dirty="0">
              <a:latin typeface="Trebuchet MS" pitchFamily="34" charset="0"/>
            </a:endParaRPr>
          </a:p>
          <a:p>
            <a:pPr eaLnBrk="1" hangingPunct="1"/>
            <a:endParaRPr lang="en-US" sz="1200" b="1" dirty="0">
              <a:latin typeface="Trebuchet MS" pitchFamily="34" charset="0"/>
            </a:endParaRPr>
          </a:p>
          <a:p>
            <a:pPr eaLnBrk="1" hangingPunct="1"/>
            <a:r>
              <a:rPr lang="en-US" sz="2400" b="1" dirty="0">
                <a:latin typeface="Trebuchet MS" pitchFamily="34" charset="0"/>
              </a:rPr>
              <a:t>Grade level of students:  9</a:t>
            </a:r>
            <a:r>
              <a:rPr lang="en-US" sz="2400" b="1" baseline="30000" dirty="0">
                <a:latin typeface="Trebuchet MS" pitchFamily="34" charset="0"/>
              </a:rPr>
              <a:t>th</a:t>
            </a:r>
            <a:r>
              <a:rPr lang="en-US" sz="2400" b="1" dirty="0">
                <a:latin typeface="Trebuchet MS" pitchFamily="34" charset="0"/>
              </a:rPr>
              <a:t> Grade English Class</a:t>
            </a:r>
          </a:p>
          <a:p>
            <a:pPr eaLnBrk="1" hangingPunct="1"/>
            <a:endParaRPr lang="en-US" sz="1200" dirty="0">
              <a:latin typeface="Trebuchet MS" pitchFamily="34" charset="0"/>
            </a:endParaRPr>
          </a:p>
          <a:p>
            <a:pPr eaLnBrk="1" hangingPunct="1"/>
            <a:r>
              <a:rPr lang="en-US" sz="2400" b="1" dirty="0">
                <a:latin typeface="Trebuchet MS" pitchFamily="34" charset="0"/>
              </a:rPr>
              <a:t>Assignment</a:t>
            </a:r>
            <a:r>
              <a:rPr lang="en-US" sz="2400" dirty="0">
                <a:latin typeface="Trebuchet MS" pitchFamily="34" charset="0"/>
              </a:rPr>
              <a:t>:  </a:t>
            </a:r>
            <a:r>
              <a:rPr lang="en-US" sz="2400" b="1" dirty="0">
                <a:latin typeface="Trebuchet MS" pitchFamily="34" charset="0"/>
              </a:rPr>
              <a:t>My Family and My Roots: A 9th Grade</a:t>
            </a:r>
            <a:br>
              <a:rPr lang="en-US" sz="2400" b="1" dirty="0">
                <a:latin typeface="Trebuchet MS" pitchFamily="34" charset="0"/>
              </a:rPr>
            </a:br>
            <a:r>
              <a:rPr lang="en-US" sz="2400" b="1" dirty="0">
                <a:latin typeface="Trebuchet MS" pitchFamily="34" charset="0"/>
              </a:rPr>
              <a:t>                     Family History Film Project</a:t>
            </a:r>
          </a:p>
          <a:p>
            <a:pPr eaLnBrk="1" hangingPunct="1">
              <a:buFont typeface="Arial" charset="0"/>
              <a:buNone/>
            </a:pPr>
            <a:endParaRPr lang="en-US" sz="1200" dirty="0">
              <a:latin typeface="Trebuchet MS" pitchFamily="34" charset="0"/>
            </a:endParaRPr>
          </a:p>
          <a:p>
            <a:pPr eaLnBrk="1" hangingPunct="1"/>
            <a:r>
              <a:rPr lang="en-US" sz="2400" b="1" dirty="0">
                <a:latin typeface="Trebuchet MS" pitchFamily="34" charset="0"/>
              </a:rPr>
              <a:t>Goal: To create a historical, biographical digital film </a:t>
            </a:r>
            <a:br>
              <a:rPr lang="en-US" sz="2400" b="1" dirty="0">
                <a:latin typeface="Trebuchet MS" pitchFamily="34" charset="0"/>
              </a:rPr>
            </a:br>
            <a:r>
              <a:rPr lang="en-US" sz="2400" b="1" dirty="0">
                <a:latin typeface="Trebuchet MS" pitchFamily="34" charset="0"/>
              </a:rPr>
              <a:t>         (modeled after Centropa biographical films) </a:t>
            </a:r>
          </a:p>
          <a:p>
            <a:pPr eaLnBrk="1" hangingPunct="1"/>
            <a:endParaRPr lang="en-US" sz="1200" b="1" dirty="0">
              <a:latin typeface="Trebuchet MS" pitchFamily="34" charset="0"/>
            </a:endParaRPr>
          </a:p>
          <a:p>
            <a:pPr eaLnBrk="1" hangingPunct="1"/>
            <a:r>
              <a:rPr lang="en-US" sz="2400" b="1" dirty="0">
                <a:latin typeface="Trebuchet MS" pitchFamily="34" charset="0"/>
              </a:rPr>
              <a:t>Focus of project:</a:t>
            </a:r>
          </a:p>
          <a:p>
            <a:pPr eaLnBrk="1" hangingPunct="1"/>
            <a:endParaRPr lang="en-US" sz="1000" b="1" dirty="0">
              <a:latin typeface="Trebuchet MS" pitchFamily="34" charset="0"/>
            </a:endParaRPr>
          </a:p>
          <a:p>
            <a:pPr lvl="1" eaLnBrk="1" hangingPunct="1">
              <a:buFont typeface="Arial" charset="0"/>
              <a:buChar char="•"/>
            </a:pPr>
            <a:r>
              <a:rPr lang="en-US" sz="2400" b="1" dirty="0">
                <a:latin typeface="Trebuchet MS" pitchFamily="34" charset="0"/>
              </a:rPr>
              <a:t>Story of the life of an older family member</a:t>
            </a:r>
          </a:p>
          <a:p>
            <a:pPr lvl="1" eaLnBrk="1" hangingPunct="1">
              <a:buFont typeface="Arial" charset="0"/>
              <a:buChar char="•"/>
            </a:pPr>
            <a:endParaRPr lang="en-US" sz="1000" b="1" dirty="0">
              <a:latin typeface="Trebuchet MS" pitchFamily="34" charset="0"/>
            </a:endParaRPr>
          </a:p>
          <a:p>
            <a:pPr lvl="1" eaLnBrk="1" hangingPunct="1">
              <a:buFont typeface="Arial" charset="0"/>
              <a:buChar char="•"/>
            </a:pPr>
            <a:r>
              <a:rPr lang="en-US" sz="2400" b="1" dirty="0">
                <a:latin typeface="Trebuchet MS" pitchFamily="34" charset="0"/>
              </a:rPr>
              <a:t>Story of the family over the course of several generations</a:t>
            </a:r>
          </a:p>
          <a:p>
            <a:pPr eaLnBrk="1" hangingPunct="1"/>
            <a:endParaRPr lang="en-US" sz="2000" b="1" dirty="0">
              <a:latin typeface="Trebuchet MS" pitchFamily="34" charset="0"/>
            </a:endParaRPr>
          </a:p>
          <a:p>
            <a:pPr eaLnBrk="1" hangingPunct="1">
              <a:buFont typeface="Arial" charset="0"/>
              <a:buNone/>
            </a:pPr>
            <a:endParaRPr lang="en-US" sz="2000" dirty="0">
              <a:latin typeface="Trebuchet MS" pitchFamily="34" charset="0"/>
            </a:endParaRPr>
          </a:p>
          <a:p>
            <a:pPr eaLnBrk="1" hangingPunct="1">
              <a:buFont typeface="Arial" charset="0"/>
              <a:buNone/>
            </a:pPr>
            <a:endParaRPr lang="en-US" sz="2000" dirty="0">
              <a:latin typeface="Trebuchet MS" pitchFamily="34" charset="0"/>
            </a:endParaRPr>
          </a:p>
        </p:txBody>
      </p:sp>
      <p:sp>
        <p:nvSpPr>
          <p:cNvPr id="3075" name="Title 1"/>
          <p:cNvSpPr>
            <a:spLocks noGrp="1"/>
          </p:cNvSpPr>
          <p:nvPr>
            <p:ph type="title"/>
          </p:nvPr>
        </p:nvSpPr>
        <p:spPr>
          <a:xfrm>
            <a:off x="457200" y="152400"/>
            <a:ext cx="8229600" cy="792163"/>
          </a:xfrm>
        </p:spPr>
        <p:txBody>
          <a:bodyPr anchor="t"/>
          <a:lstStyle/>
          <a:p>
            <a:pPr eaLnBrk="1" hangingPunct="1"/>
            <a:r>
              <a:rPr lang="en-US" b="1" dirty="0"/>
              <a:t> </a:t>
            </a:r>
            <a:r>
              <a:rPr lang="en-US" sz="4000" b="1" dirty="0">
                <a:solidFill>
                  <a:srgbClr val="003399"/>
                </a:solidFill>
                <a:latin typeface="Trebuchet MS" pitchFamily="34" charset="0"/>
                <a:ea typeface="+mn-ea"/>
                <a:cs typeface="Arial" charset="0"/>
              </a:rPr>
              <a:t>Introduction </a:t>
            </a:r>
            <a:br>
              <a:rPr lang="en-US" sz="4000" b="1" dirty="0">
                <a:solidFill>
                  <a:srgbClr val="003399"/>
                </a:solidFill>
                <a:latin typeface="Trebuchet MS" pitchFamily="34" charset="0"/>
                <a:ea typeface="+mn-ea"/>
                <a:cs typeface="Arial" charset="0"/>
              </a:rPr>
            </a:br>
            <a:endParaRPr lang="en-US" sz="4000" b="1" dirty="0">
              <a:solidFill>
                <a:srgbClr val="003399"/>
              </a:solidFill>
              <a:latin typeface="Trebuchet MS"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500"/>
                                        <p:tgtEl>
                                          <p:spTgt spid="3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fade">
                                      <p:cBhvr>
                                        <p:cTn id="12" dur="500"/>
                                        <p:tgtEl>
                                          <p:spTgt spid="30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4">
                                            <p:txEl>
                                              <p:pRg st="4" end="4"/>
                                            </p:txEl>
                                          </p:spTgt>
                                        </p:tgtEl>
                                        <p:attrNameLst>
                                          <p:attrName>style.visibility</p:attrName>
                                        </p:attrNameLst>
                                      </p:cBhvr>
                                      <p:to>
                                        <p:strVal val="visible"/>
                                      </p:to>
                                    </p:set>
                                    <p:animEffect transition="in" filter="fade">
                                      <p:cBhvr>
                                        <p:cTn id="17" dur="500"/>
                                        <p:tgtEl>
                                          <p:spTgt spid="307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4">
                                            <p:txEl>
                                              <p:pRg st="6" end="6"/>
                                            </p:txEl>
                                          </p:spTgt>
                                        </p:tgtEl>
                                        <p:attrNameLst>
                                          <p:attrName>style.visibility</p:attrName>
                                        </p:attrNameLst>
                                      </p:cBhvr>
                                      <p:to>
                                        <p:strVal val="visible"/>
                                      </p:to>
                                    </p:set>
                                    <p:animEffect transition="in" filter="fade">
                                      <p:cBhvr>
                                        <p:cTn id="22" dur="500"/>
                                        <p:tgtEl>
                                          <p:spTgt spid="307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4">
                                            <p:txEl>
                                              <p:pRg st="8" end="8"/>
                                            </p:txEl>
                                          </p:spTgt>
                                        </p:tgtEl>
                                        <p:attrNameLst>
                                          <p:attrName>style.visibility</p:attrName>
                                        </p:attrNameLst>
                                      </p:cBhvr>
                                      <p:to>
                                        <p:strVal val="visible"/>
                                      </p:to>
                                    </p:set>
                                    <p:animEffect transition="in" filter="fade">
                                      <p:cBhvr>
                                        <p:cTn id="27" dur="500"/>
                                        <p:tgtEl>
                                          <p:spTgt spid="3074">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74">
                                            <p:txEl>
                                              <p:pRg st="10" end="10"/>
                                            </p:txEl>
                                          </p:spTgt>
                                        </p:tgtEl>
                                        <p:attrNameLst>
                                          <p:attrName>style.visibility</p:attrName>
                                        </p:attrNameLst>
                                      </p:cBhvr>
                                      <p:to>
                                        <p:strVal val="visible"/>
                                      </p:to>
                                    </p:set>
                                    <p:animEffect transition="in" filter="fade">
                                      <p:cBhvr>
                                        <p:cTn id="30" dur="500"/>
                                        <p:tgtEl>
                                          <p:spTgt spid="3074">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74">
                                            <p:txEl>
                                              <p:pRg st="12" end="12"/>
                                            </p:txEl>
                                          </p:spTgt>
                                        </p:tgtEl>
                                        <p:attrNameLst>
                                          <p:attrName>style.visibility</p:attrName>
                                        </p:attrNameLst>
                                      </p:cBhvr>
                                      <p:to>
                                        <p:strVal val="visible"/>
                                      </p:to>
                                    </p:set>
                                    <p:animEffect transition="in" filter="fade">
                                      <p:cBhvr>
                                        <p:cTn id="33" dur="500"/>
                                        <p:tgtEl>
                                          <p:spTgt spid="307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EF4F-0187-4CD4-955B-A155B9C202B3}"/>
              </a:ext>
            </a:extLst>
          </p:cNvPr>
          <p:cNvSpPr txBox="1">
            <a:spLocks/>
          </p:cNvSpPr>
          <p:nvPr/>
        </p:nvSpPr>
        <p:spPr>
          <a:xfrm>
            <a:off x="457200" y="228600"/>
            <a:ext cx="8229600" cy="1554162"/>
          </a:xfrm>
          <a:prstGeom prst="rect">
            <a:avLst/>
          </a:prstGeom>
        </p:spPr>
        <p:txBody>
          <a:bodyPr rtlCol="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003399"/>
                </a:solidFill>
                <a:latin typeface="Trebuchet MS" pitchFamily="34" charset="0"/>
              </a:rPr>
              <a:t>Procedure (7.1)</a:t>
            </a:r>
          </a:p>
          <a:p>
            <a:pPr eaLnBrk="1" fontAlgn="auto" hangingPunct="1">
              <a:spcAft>
                <a:spcPts val="0"/>
              </a:spcAft>
              <a:defRPr/>
            </a:pPr>
            <a:r>
              <a:rPr lang="en-US" sz="4000" b="1" dirty="0">
                <a:solidFill>
                  <a:srgbClr val="003399"/>
                </a:solidFill>
                <a:latin typeface="Trebuchet MS" pitchFamily="34" charset="0"/>
              </a:rPr>
              <a:t>Follow-up Documents and Charts</a:t>
            </a:r>
          </a:p>
          <a:p>
            <a:pPr eaLnBrk="1" fontAlgn="auto" hangingPunct="1">
              <a:spcAft>
                <a:spcPts val="0"/>
              </a:spcAft>
              <a:defRPr/>
            </a:pPr>
            <a:endParaRPr lang="en-US" sz="2000" b="1" dirty="0">
              <a:solidFill>
                <a:srgbClr val="003399"/>
              </a:solidFill>
              <a:latin typeface="Trebuchet MS" pitchFamily="34" charset="0"/>
            </a:endParaRPr>
          </a:p>
          <a:p>
            <a:pPr eaLnBrk="1" fontAlgn="auto" hangingPunct="1">
              <a:spcAft>
                <a:spcPts val="0"/>
              </a:spcAft>
              <a:defRPr/>
            </a:pPr>
            <a:endParaRPr lang="en-US" sz="2000" b="1" dirty="0">
              <a:solidFill>
                <a:srgbClr val="003399"/>
              </a:solidFill>
              <a:latin typeface="Trebuchet MS" pitchFamily="34" charset="0"/>
            </a:endParaRPr>
          </a:p>
          <a:p>
            <a:pPr eaLnBrk="1" fontAlgn="auto" hangingPunct="1">
              <a:spcAft>
                <a:spcPts val="0"/>
              </a:spcAft>
              <a:defRPr/>
            </a:pPr>
            <a:endParaRPr lang="en-US" sz="2000" b="1" dirty="0">
              <a:solidFill>
                <a:srgbClr val="003399"/>
              </a:solidFill>
              <a:latin typeface="Trebuchet MS" pitchFamily="34" charset="0"/>
            </a:endParaRPr>
          </a:p>
          <a:p>
            <a:pPr algn="l" eaLnBrk="1" fontAlgn="auto" hangingPunct="1">
              <a:spcAft>
                <a:spcPts val="0"/>
              </a:spcAft>
              <a:defRPr/>
            </a:pPr>
            <a:endParaRPr lang="en-US" sz="1800" b="1" dirty="0">
              <a:solidFill>
                <a:srgbClr val="003399"/>
              </a:solidFill>
              <a:latin typeface="Trebuchet MS" pitchFamily="34" charset="0"/>
            </a:endParaRPr>
          </a:p>
        </p:txBody>
      </p:sp>
      <p:sp>
        <p:nvSpPr>
          <p:cNvPr id="5" name="TextBox 4">
            <a:extLst>
              <a:ext uri="{FF2B5EF4-FFF2-40B4-BE49-F238E27FC236}">
                <a16:creationId xmlns:a16="http://schemas.microsoft.com/office/drawing/2014/main" id="{04D4D9F1-33E2-4185-B55B-8140CEA9F67D}"/>
              </a:ext>
            </a:extLst>
          </p:cNvPr>
          <p:cNvSpPr txBox="1"/>
          <p:nvPr/>
        </p:nvSpPr>
        <p:spPr>
          <a:xfrm>
            <a:off x="2162943" y="1582707"/>
            <a:ext cx="4818114" cy="400110"/>
          </a:xfrm>
          <a:prstGeom prst="rect">
            <a:avLst/>
          </a:prstGeom>
          <a:noFill/>
        </p:spPr>
        <p:txBody>
          <a:bodyPr wrap="none" rtlCol="0">
            <a:spAutoFit/>
          </a:bodyPr>
          <a:lstStyle/>
          <a:p>
            <a:r>
              <a:rPr lang="en-US" sz="2000" dirty="0">
                <a:hlinkClick r:id="rId2" action="ppaction://hlinkfile"/>
              </a:rPr>
              <a:t>..\2018 P FINAL SELF-CHECKLIST.docx</a:t>
            </a:r>
            <a:endParaRPr lang="en-US" sz="2000" dirty="0"/>
          </a:p>
        </p:txBody>
      </p:sp>
      <p:pic>
        <p:nvPicPr>
          <p:cNvPr id="6" name="Picture 5">
            <a:extLst>
              <a:ext uri="{FF2B5EF4-FFF2-40B4-BE49-F238E27FC236}">
                <a16:creationId xmlns:a16="http://schemas.microsoft.com/office/drawing/2014/main" id="{2322DA30-53B8-4A7C-87C7-6D5CF8848633}"/>
              </a:ext>
            </a:extLst>
          </p:cNvPr>
          <p:cNvPicPr>
            <a:picLocks noChangeAspect="1"/>
          </p:cNvPicPr>
          <p:nvPr/>
        </p:nvPicPr>
        <p:blipFill>
          <a:blip r:embed="rId3"/>
          <a:stretch>
            <a:fillRect/>
          </a:stretch>
        </p:blipFill>
        <p:spPr>
          <a:xfrm>
            <a:off x="1752600" y="2088710"/>
            <a:ext cx="5638800" cy="4545379"/>
          </a:xfrm>
          <a:prstGeom prst="rect">
            <a:avLst/>
          </a:prstGeom>
        </p:spPr>
      </p:pic>
      <p:sp>
        <p:nvSpPr>
          <p:cNvPr id="7" name="TextBox 6">
            <a:extLst>
              <a:ext uri="{FF2B5EF4-FFF2-40B4-BE49-F238E27FC236}">
                <a16:creationId xmlns:a16="http://schemas.microsoft.com/office/drawing/2014/main" id="{859FC568-EFB1-4CD9-AD1D-4267C7903194}"/>
              </a:ext>
            </a:extLst>
          </p:cNvPr>
          <p:cNvSpPr txBox="1"/>
          <p:nvPr/>
        </p:nvSpPr>
        <p:spPr>
          <a:xfrm rot="18857633">
            <a:off x="4099718" y="4069010"/>
            <a:ext cx="3508333" cy="584775"/>
          </a:xfrm>
          <a:prstGeom prst="rect">
            <a:avLst/>
          </a:prstGeom>
          <a:noFill/>
        </p:spPr>
        <p:txBody>
          <a:bodyPr wrap="none" rtlCol="0">
            <a:spAutoFit/>
          </a:bodyPr>
          <a:lstStyle/>
          <a:p>
            <a:r>
              <a:rPr lang="en-US" sz="3200" b="1" spc="440" dirty="0">
                <a:solidFill>
                  <a:srgbClr val="FF0000"/>
                </a:solidFill>
                <a:latin typeface="P22 Johnston Underground" panose="020B0500000000000000" pitchFamily="34" charset="0"/>
              </a:rPr>
              <a:t>SAMPLE PAGE </a:t>
            </a:r>
          </a:p>
        </p:txBody>
      </p:sp>
    </p:spTree>
    <p:extLst>
      <p:ext uri="{BB962C8B-B14F-4D97-AF65-F5344CB8AC3E}">
        <p14:creationId xmlns:p14="http://schemas.microsoft.com/office/powerpoint/2010/main" val="349067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C80BED-1C1B-447E-B836-990A5D03F2F1}"/>
              </a:ext>
            </a:extLst>
          </p:cNvPr>
          <p:cNvPicPr>
            <a:picLocks noChangeAspect="1"/>
          </p:cNvPicPr>
          <p:nvPr/>
        </p:nvPicPr>
        <p:blipFill>
          <a:blip r:embed="rId2"/>
          <a:stretch>
            <a:fillRect/>
          </a:stretch>
        </p:blipFill>
        <p:spPr>
          <a:xfrm>
            <a:off x="190500" y="3500937"/>
            <a:ext cx="8763000" cy="2869701"/>
          </a:xfrm>
          <a:prstGeom prst="rect">
            <a:avLst/>
          </a:prstGeom>
        </p:spPr>
      </p:pic>
      <p:sp>
        <p:nvSpPr>
          <p:cNvPr id="4" name="Title 1">
            <a:extLst>
              <a:ext uri="{FF2B5EF4-FFF2-40B4-BE49-F238E27FC236}">
                <a16:creationId xmlns:a16="http://schemas.microsoft.com/office/drawing/2014/main" id="{6A68E3C1-1C92-4B3F-B3D5-6D08FAADB34D}"/>
              </a:ext>
            </a:extLst>
          </p:cNvPr>
          <p:cNvSpPr txBox="1">
            <a:spLocks/>
          </p:cNvSpPr>
          <p:nvPr/>
        </p:nvSpPr>
        <p:spPr>
          <a:xfrm>
            <a:off x="457200" y="228600"/>
            <a:ext cx="8229600" cy="1905000"/>
          </a:xfrm>
          <a:prstGeom prst="rect">
            <a:avLst/>
          </a:prstGeom>
        </p:spPr>
        <p:txBody>
          <a:bodyPr rtlCol="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003399"/>
                </a:solidFill>
                <a:latin typeface="Trebuchet MS" pitchFamily="34" charset="0"/>
              </a:rPr>
              <a:t>Procedure (7.2)</a:t>
            </a:r>
          </a:p>
          <a:p>
            <a:pPr eaLnBrk="1" fontAlgn="auto" hangingPunct="1">
              <a:spcAft>
                <a:spcPts val="0"/>
              </a:spcAft>
              <a:defRPr/>
            </a:pPr>
            <a:r>
              <a:rPr lang="en-US" sz="4000" b="1" dirty="0">
                <a:solidFill>
                  <a:srgbClr val="003399"/>
                </a:solidFill>
                <a:latin typeface="Trebuchet MS" pitchFamily="34" charset="0"/>
              </a:rPr>
              <a:t>Follow-up Documents and Charts</a:t>
            </a:r>
          </a:p>
          <a:p>
            <a:pPr eaLnBrk="1" fontAlgn="auto" hangingPunct="1">
              <a:spcAft>
                <a:spcPts val="0"/>
              </a:spcAft>
              <a:defRPr/>
            </a:pPr>
            <a:r>
              <a:rPr lang="en-US" sz="4000" b="1" dirty="0">
                <a:solidFill>
                  <a:srgbClr val="003399"/>
                </a:solidFill>
                <a:latin typeface="Trebuchet MS" pitchFamily="34" charset="0"/>
              </a:rPr>
              <a:t>Teacher’s Grading Rubric</a:t>
            </a:r>
          </a:p>
          <a:p>
            <a:pPr eaLnBrk="1" fontAlgn="auto" hangingPunct="1">
              <a:spcAft>
                <a:spcPts val="0"/>
              </a:spcAft>
              <a:defRPr/>
            </a:pPr>
            <a:endParaRPr lang="en-US" sz="4000" b="1" dirty="0">
              <a:solidFill>
                <a:srgbClr val="003399"/>
              </a:solidFill>
              <a:latin typeface="Trebuchet MS" pitchFamily="34" charset="0"/>
            </a:endParaRPr>
          </a:p>
          <a:p>
            <a:pPr eaLnBrk="1" fontAlgn="auto" hangingPunct="1">
              <a:spcAft>
                <a:spcPts val="0"/>
              </a:spcAft>
              <a:defRPr/>
            </a:pPr>
            <a:endParaRPr lang="en-US" sz="2000" b="1" dirty="0">
              <a:solidFill>
                <a:srgbClr val="003399"/>
              </a:solidFill>
              <a:latin typeface="Trebuchet MS" pitchFamily="34" charset="0"/>
            </a:endParaRPr>
          </a:p>
          <a:p>
            <a:pPr algn="l" eaLnBrk="1" fontAlgn="auto" hangingPunct="1">
              <a:spcAft>
                <a:spcPts val="0"/>
              </a:spcAft>
              <a:defRPr/>
            </a:pPr>
            <a:endParaRPr lang="en-US" sz="1800" b="1" dirty="0">
              <a:solidFill>
                <a:srgbClr val="003399"/>
              </a:solidFill>
              <a:latin typeface="Trebuchet MS" pitchFamily="34" charset="0"/>
            </a:endParaRPr>
          </a:p>
        </p:txBody>
      </p:sp>
      <p:sp>
        <p:nvSpPr>
          <p:cNvPr id="6" name="TextBox 5">
            <a:extLst>
              <a:ext uri="{FF2B5EF4-FFF2-40B4-BE49-F238E27FC236}">
                <a16:creationId xmlns:a16="http://schemas.microsoft.com/office/drawing/2014/main" id="{0893F745-99B1-472A-ADC6-5AB76801B615}"/>
              </a:ext>
            </a:extLst>
          </p:cNvPr>
          <p:cNvSpPr txBox="1"/>
          <p:nvPr/>
        </p:nvSpPr>
        <p:spPr>
          <a:xfrm>
            <a:off x="2145662" y="2538231"/>
            <a:ext cx="4852675" cy="369332"/>
          </a:xfrm>
          <a:prstGeom prst="rect">
            <a:avLst/>
          </a:prstGeom>
          <a:noFill/>
        </p:spPr>
        <p:txBody>
          <a:bodyPr wrap="none" rtlCol="0">
            <a:spAutoFit/>
          </a:bodyPr>
          <a:lstStyle/>
          <a:p>
            <a:r>
              <a:rPr lang="fr-FR" dirty="0">
                <a:hlinkClick r:id="rId3" action="ppaction://hlinkfile"/>
              </a:rPr>
              <a:t>..\2018 9 AE ROOTS Grades chart 2016.docx</a:t>
            </a:r>
            <a:endParaRPr lang="en-US" dirty="0"/>
          </a:p>
        </p:txBody>
      </p:sp>
    </p:spTree>
    <p:extLst>
      <p:ext uri="{BB962C8B-B14F-4D97-AF65-F5344CB8AC3E}">
        <p14:creationId xmlns:p14="http://schemas.microsoft.com/office/powerpoint/2010/main" val="2049915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6E9FFC-632B-4962-A2EC-A1DD445CE71E}"/>
              </a:ext>
            </a:extLst>
          </p:cNvPr>
          <p:cNvSpPr/>
          <p:nvPr/>
        </p:nvSpPr>
        <p:spPr>
          <a:xfrm>
            <a:off x="1295400" y="304800"/>
            <a:ext cx="6101350" cy="1754326"/>
          </a:xfrm>
          <a:prstGeom prst="rect">
            <a:avLst/>
          </a:prstGeom>
        </p:spPr>
        <p:txBody>
          <a:bodyPr wrap="none">
            <a:spAutoFit/>
          </a:bodyPr>
          <a:lstStyle/>
          <a:p>
            <a:pPr algn="ctr" eaLnBrk="1" fontAlgn="auto" hangingPunct="1">
              <a:spcAft>
                <a:spcPts val="0"/>
              </a:spcAft>
              <a:defRPr/>
            </a:pPr>
            <a:r>
              <a:rPr lang="en-US" sz="3600" b="1" dirty="0">
                <a:solidFill>
                  <a:srgbClr val="003399"/>
                </a:solidFill>
                <a:latin typeface="Trebuchet MS" pitchFamily="34" charset="0"/>
              </a:rPr>
              <a:t>Procedure (8)</a:t>
            </a:r>
          </a:p>
          <a:p>
            <a:pPr algn="ctr" eaLnBrk="1" fontAlgn="auto" hangingPunct="1">
              <a:spcAft>
                <a:spcPts val="0"/>
              </a:spcAft>
              <a:defRPr/>
            </a:pPr>
            <a:r>
              <a:rPr lang="en-US" sz="3600" b="1" dirty="0">
                <a:solidFill>
                  <a:srgbClr val="003399"/>
                </a:solidFill>
                <a:latin typeface="Trebuchet MS" pitchFamily="34" charset="0"/>
              </a:rPr>
              <a:t>Getting Started on the Film</a:t>
            </a:r>
          </a:p>
          <a:p>
            <a:pPr algn="ctr" eaLnBrk="1" fontAlgn="auto" hangingPunct="1">
              <a:spcAft>
                <a:spcPts val="0"/>
              </a:spcAft>
              <a:defRPr/>
            </a:pPr>
            <a:r>
              <a:rPr lang="en-US" sz="3600" b="1" dirty="0">
                <a:solidFill>
                  <a:srgbClr val="003399"/>
                </a:solidFill>
                <a:latin typeface="Trebuchet MS" pitchFamily="34" charset="0"/>
              </a:rPr>
              <a:t>Microsoft Movie Maker</a:t>
            </a:r>
          </a:p>
        </p:txBody>
      </p:sp>
      <p:pic>
        <p:nvPicPr>
          <p:cNvPr id="3" name="Picture 2">
            <a:extLst>
              <a:ext uri="{FF2B5EF4-FFF2-40B4-BE49-F238E27FC236}">
                <a16:creationId xmlns:a16="http://schemas.microsoft.com/office/drawing/2014/main" id="{0EB49EF2-1D83-4992-A70E-D2162BE64DE0}"/>
              </a:ext>
            </a:extLst>
          </p:cNvPr>
          <p:cNvPicPr>
            <a:picLocks noChangeAspect="1"/>
          </p:cNvPicPr>
          <p:nvPr/>
        </p:nvPicPr>
        <p:blipFill>
          <a:blip r:embed="rId2"/>
          <a:stretch>
            <a:fillRect/>
          </a:stretch>
        </p:blipFill>
        <p:spPr>
          <a:xfrm>
            <a:off x="381000" y="2209800"/>
            <a:ext cx="8305800" cy="4430710"/>
          </a:xfrm>
          <a:prstGeom prst="rect">
            <a:avLst/>
          </a:prstGeom>
        </p:spPr>
      </p:pic>
    </p:spTree>
    <p:extLst>
      <p:ext uri="{BB962C8B-B14F-4D97-AF65-F5344CB8AC3E}">
        <p14:creationId xmlns:p14="http://schemas.microsoft.com/office/powerpoint/2010/main" val="3638589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4644" y="1120454"/>
            <a:ext cx="7334250" cy="5508946"/>
          </a:xfrm>
          <a:prstGeom prst="rect">
            <a:avLst/>
          </a:prstGeom>
          <a:noFill/>
          <a:ln w="9525">
            <a:noFill/>
            <a:miter lim="800000"/>
            <a:headEnd/>
            <a:tailEnd/>
          </a:ln>
        </p:spPr>
      </p:pic>
      <p:sp>
        <p:nvSpPr>
          <p:cNvPr id="2" name="TextBox 1">
            <a:extLst>
              <a:ext uri="{FF2B5EF4-FFF2-40B4-BE49-F238E27FC236}">
                <a16:creationId xmlns:a16="http://schemas.microsoft.com/office/drawing/2014/main" id="{E425C05B-AB77-484D-A029-0502E463EB46}"/>
              </a:ext>
            </a:extLst>
          </p:cNvPr>
          <p:cNvSpPr txBox="1"/>
          <p:nvPr/>
        </p:nvSpPr>
        <p:spPr>
          <a:xfrm>
            <a:off x="304800" y="228600"/>
            <a:ext cx="8382000" cy="830997"/>
          </a:xfrm>
          <a:prstGeom prst="rect">
            <a:avLst/>
          </a:prstGeom>
          <a:noFill/>
        </p:spPr>
        <p:txBody>
          <a:bodyPr wrap="square" rtlCol="0">
            <a:spAutoFit/>
          </a:bodyPr>
          <a:lstStyle/>
          <a:p>
            <a:pPr algn="ctr"/>
            <a:r>
              <a:rPr lang="en-US" sz="2400" b="1" dirty="0">
                <a:solidFill>
                  <a:srgbClr val="003399"/>
                </a:solidFill>
                <a:latin typeface="Trebuchet MS" pitchFamily="34" charset="0"/>
                <a:ea typeface="Times New Roman" pitchFamily="18" charset="0"/>
                <a:cs typeface="Arial" pitchFamily="34" charset="0"/>
              </a:rPr>
              <a:t>Collection of Student Roots Films 2014 </a:t>
            </a:r>
            <a:br>
              <a:rPr lang="en-US" sz="2400" b="1" dirty="0">
                <a:solidFill>
                  <a:srgbClr val="003399"/>
                </a:solidFill>
                <a:latin typeface="Trebuchet MS" pitchFamily="34" charset="0"/>
                <a:ea typeface="Times New Roman" pitchFamily="18" charset="0"/>
                <a:cs typeface="Arial" pitchFamily="34" charset="0"/>
              </a:rPr>
            </a:br>
            <a:r>
              <a:rPr lang="en-US" sz="2400" b="1" dirty="0">
                <a:solidFill>
                  <a:srgbClr val="003399"/>
                </a:solidFill>
                <a:latin typeface="Trebuchet MS" pitchFamily="34" charset="0"/>
                <a:ea typeface="Times New Roman" pitchFamily="18" charset="0"/>
                <a:cs typeface="Arial" pitchFamily="34" charset="0"/>
              </a:rPr>
              <a:t>Formats: YouTube, MP4, Windows Media Audio/Video File</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C5B368-B2FC-446D-BADB-EB1640D0C70E}"/>
              </a:ext>
            </a:extLst>
          </p:cNvPr>
          <p:cNvSpPr/>
          <p:nvPr/>
        </p:nvSpPr>
        <p:spPr>
          <a:xfrm>
            <a:off x="304800" y="762000"/>
            <a:ext cx="8534400" cy="4247317"/>
          </a:xfrm>
          <a:prstGeom prst="rect">
            <a:avLst/>
          </a:prstGeom>
        </p:spPr>
        <p:txBody>
          <a:bodyPr wrap="square">
            <a:spAutoFit/>
          </a:bodyPr>
          <a:lstStyle/>
          <a:p>
            <a:pPr algn="ctr"/>
            <a:r>
              <a:rPr lang="en-US" sz="5400" b="1" dirty="0">
                <a:solidFill>
                  <a:srgbClr val="003399"/>
                </a:solidFill>
                <a:latin typeface="Trebuchet MS" pitchFamily="34" charset="0"/>
                <a:ea typeface="Times New Roman" pitchFamily="18" charset="0"/>
                <a:cs typeface="Arial" pitchFamily="34" charset="0"/>
              </a:rPr>
              <a:t>Selection of Student </a:t>
            </a:r>
            <a:br>
              <a:rPr lang="en-US" sz="5400" b="1" dirty="0">
                <a:solidFill>
                  <a:srgbClr val="003399"/>
                </a:solidFill>
                <a:latin typeface="Trebuchet MS" pitchFamily="34" charset="0"/>
                <a:ea typeface="Times New Roman" pitchFamily="18" charset="0"/>
                <a:cs typeface="Arial" pitchFamily="34" charset="0"/>
              </a:rPr>
            </a:br>
            <a:r>
              <a:rPr lang="en-US" sz="5400" b="1" dirty="0">
                <a:solidFill>
                  <a:srgbClr val="003399"/>
                </a:solidFill>
                <a:latin typeface="Trebuchet MS" pitchFamily="34" charset="0"/>
                <a:ea typeface="Times New Roman" pitchFamily="18" charset="0"/>
                <a:cs typeface="Arial" pitchFamily="34" charset="0"/>
              </a:rPr>
              <a:t>Roots Films</a:t>
            </a:r>
          </a:p>
          <a:p>
            <a:pPr algn="ctr"/>
            <a:r>
              <a:rPr lang="en-US" sz="5400" b="1" dirty="0">
                <a:solidFill>
                  <a:srgbClr val="003399"/>
                </a:solidFill>
                <a:latin typeface="Trebuchet MS" pitchFamily="34" charset="0"/>
                <a:ea typeface="Times New Roman" pitchFamily="18" charset="0"/>
                <a:cs typeface="Arial" pitchFamily="34" charset="0"/>
              </a:rPr>
              <a:t>on YouTube</a:t>
            </a:r>
          </a:p>
          <a:p>
            <a:pPr algn="ctr"/>
            <a:endParaRPr lang="en-US" sz="5400" b="1" dirty="0">
              <a:solidFill>
                <a:srgbClr val="003399"/>
              </a:solidFill>
              <a:latin typeface="Trebuchet MS" pitchFamily="34" charset="0"/>
              <a:ea typeface="Times New Roman" pitchFamily="18" charset="0"/>
              <a:cs typeface="Arial" pitchFamily="34" charset="0"/>
            </a:endParaRPr>
          </a:p>
          <a:p>
            <a:pPr algn="ctr"/>
            <a:r>
              <a:rPr lang="en-US" sz="5400" b="1" dirty="0">
                <a:solidFill>
                  <a:srgbClr val="003399"/>
                </a:solidFill>
                <a:latin typeface="Trebuchet MS" pitchFamily="34" charset="0"/>
                <a:ea typeface="Times New Roman" pitchFamily="18" charset="0"/>
                <a:cs typeface="Arial" pitchFamily="34" charset="0"/>
              </a:rPr>
              <a:t>2014 – 2016</a:t>
            </a:r>
          </a:p>
        </p:txBody>
      </p:sp>
      <p:sp>
        <p:nvSpPr>
          <p:cNvPr id="4" name="TextBox 3">
            <a:extLst>
              <a:ext uri="{FF2B5EF4-FFF2-40B4-BE49-F238E27FC236}">
                <a16:creationId xmlns:a16="http://schemas.microsoft.com/office/drawing/2014/main" id="{302B034B-A34C-457F-A5D8-2184DC42D5E7}"/>
              </a:ext>
            </a:extLst>
          </p:cNvPr>
          <p:cNvSpPr txBox="1"/>
          <p:nvPr/>
        </p:nvSpPr>
        <p:spPr>
          <a:xfrm>
            <a:off x="1219200" y="5334000"/>
            <a:ext cx="6618287" cy="369332"/>
          </a:xfrm>
          <a:prstGeom prst="rect">
            <a:avLst/>
          </a:prstGeom>
          <a:noFill/>
        </p:spPr>
        <p:txBody>
          <a:bodyPr wrap="none" rtlCol="0">
            <a:spAutoFit/>
          </a:bodyPr>
          <a:lstStyle/>
          <a:p>
            <a:r>
              <a:rPr lang="en-US" dirty="0">
                <a:hlinkClick r:id="rId2" action="ppaction://hlinkfile"/>
              </a:rPr>
              <a:t>..\..\..\2014-2017 ROOTS FINAL YouTube LINKS 10-2017.docx</a:t>
            </a:r>
            <a:endParaRPr lang="en-US" dirty="0"/>
          </a:p>
        </p:txBody>
      </p:sp>
    </p:spTree>
    <p:extLst>
      <p:ext uri="{BB962C8B-B14F-4D97-AF65-F5344CB8AC3E}">
        <p14:creationId xmlns:p14="http://schemas.microsoft.com/office/powerpoint/2010/main" val="1898160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D77C31-456B-4D6B-9639-BFF8947DA3DF}"/>
              </a:ext>
            </a:extLst>
          </p:cNvPr>
          <p:cNvSpPr>
            <a:spLocks noChangeArrowheads="1"/>
          </p:cNvSpPr>
          <p:nvPr/>
        </p:nvSpPr>
        <p:spPr bwMode="auto">
          <a:xfrm>
            <a:off x="304800" y="304800"/>
            <a:ext cx="84582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en-US" sz="3600" b="1" i="0" u="none" strike="noStrike" cap="none" normalizeH="0" baseline="0" dirty="0">
                <a:ln>
                  <a:noFill/>
                </a:ln>
                <a:solidFill>
                  <a:srgbClr val="003399"/>
                </a:solidFill>
                <a:effectLst/>
                <a:latin typeface="Trebuchet MS" pitchFamily="34" charset="0"/>
                <a:ea typeface="Times New Roman" pitchFamily="18" charset="0"/>
                <a:cs typeface="Arial" pitchFamily="34" charset="0"/>
              </a:rPr>
              <a:t>Selected Roots Films </a:t>
            </a:r>
            <a:br>
              <a:rPr kumimoji="0" lang="en-US" sz="3600" b="1" i="0" u="none" strike="noStrike" cap="none" normalizeH="0" baseline="0" dirty="0">
                <a:ln>
                  <a:noFill/>
                </a:ln>
                <a:solidFill>
                  <a:srgbClr val="003399"/>
                </a:solidFill>
                <a:effectLst/>
                <a:latin typeface="Trebuchet MS" pitchFamily="34" charset="0"/>
                <a:ea typeface="Times New Roman" pitchFamily="18" charset="0"/>
                <a:cs typeface="Arial" pitchFamily="34" charset="0"/>
              </a:rPr>
            </a:br>
            <a:r>
              <a:rPr lang="en-US" sz="3600" b="1" dirty="0">
                <a:solidFill>
                  <a:srgbClr val="003399"/>
                </a:solidFill>
                <a:latin typeface="Trebuchet MS" pitchFamily="34" charset="0"/>
                <a:ea typeface="Times New Roman" pitchFamily="18" charset="0"/>
                <a:cs typeface="Arial" pitchFamily="34" charset="0"/>
              </a:rPr>
              <a:t>9</a:t>
            </a:r>
            <a:r>
              <a:rPr lang="en-US" sz="3600" b="1" baseline="30000" dirty="0">
                <a:solidFill>
                  <a:srgbClr val="003399"/>
                </a:solidFill>
                <a:latin typeface="Trebuchet MS" pitchFamily="34" charset="0"/>
                <a:ea typeface="Times New Roman" pitchFamily="18" charset="0"/>
                <a:cs typeface="Arial" pitchFamily="34" charset="0"/>
              </a:rPr>
              <a:t>th</a:t>
            </a:r>
            <a:r>
              <a:rPr lang="en-US" sz="3600" b="1" dirty="0">
                <a:solidFill>
                  <a:srgbClr val="003399"/>
                </a:solidFill>
                <a:latin typeface="Trebuchet MS" pitchFamily="34" charset="0"/>
                <a:ea typeface="Times New Roman" pitchFamily="18" charset="0"/>
                <a:cs typeface="Arial" pitchFamily="34" charset="0"/>
              </a:rPr>
              <a:t> Grade 2016</a:t>
            </a:r>
          </a:p>
          <a:p>
            <a:r>
              <a:rPr lang="en-US" sz="2400" b="1" dirty="0">
                <a:latin typeface="Trebuchet MS" panose="020B0603020202020204" pitchFamily="34" charset="0"/>
              </a:rPr>
              <a:t>Yahli Zamero</a:t>
            </a:r>
            <a:endParaRPr lang="en-US" sz="2400" dirty="0">
              <a:latin typeface="Trebuchet MS" panose="020B0603020202020204" pitchFamily="34" charset="0"/>
            </a:endParaRPr>
          </a:p>
          <a:p>
            <a:r>
              <a:rPr lang="en-US" sz="2400" u="sng" dirty="0">
                <a:latin typeface="Trebuchet MS" panose="020B0603020202020204" pitchFamily="34" charset="0"/>
                <a:hlinkClick r:id="rId2"/>
              </a:rPr>
              <a:t>https://youtu.be/wtXsGmHXcYc</a:t>
            </a:r>
            <a:endParaRPr lang="en-US" sz="2400" dirty="0">
              <a:latin typeface="Trebuchet MS" panose="020B0603020202020204" pitchFamily="34" charset="0"/>
            </a:endParaRPr>
          </a:p>
          <a:p>
            <a:r>
              <a:rPr lang="en-US" sz="2400" u="sng" dirty="0">
                <a:latin typeface="Trebuchet MS" panose="020B0603020202020204" pitchFamily="34" charset="0"/>
                <a:hlinkClick r:id="rId3"/>
              </a:rPr>
              <a:t>https://www.youtube.com/watch?v=wtXsGmHXcYc&amp;feature=youtu.be</a:t>
            </a:r>
            <a:endParaRPr lang="en-US" sz="2400" dirty="0">
              <a:latin typeface="Trebuchet MS" panose="020B0603020202020204" pitchFamily="34" charset="0"/>
            </a:endParaRPr>
          </a:p>
          <a:p>
            <a:r>
              <a:rPr lang="en-US" sz="1100" b="1" dirty="0">
                <a:latin typeface="Trebuchet MS" panose="020B0603020202020204" pitchFamily="34" charset="0"/>
              </a:rPr>
              <a:t> </a:t>
            </a:r>
            <a:endParaRPr lang="en-US" sz="1100" dirty="0">
              <a:latin typeface="Trebuchet MS" panose="020B0603020202020204" pitchFamily="34" charset="0"/>
            </a:endParaRPr>
          </a:p>
          <a:p>
            <a:r>
              <a:rPr lang="en-US" sz="2400" b="1" dirty="0">
                <a:latin typeface="Trebuchet MS" panose="020B0603020202020204" pitchFamily="34" charset="0"/>
              </a:rPr>
              <a:t>Michal Neder</a:t>
            </a:r>
            <a:endParaRPr lang="en-US" sz="2400" dirty="0">
              <a:latin typeface="Trebuchet MS" panose="020B0603020202020204" pitchFamily="34" charset="0"/>
            </a:endParaRPr>
          </a:p>
          <a:p>
            <a:r>
              <a:rPr lang="en-US" sz="2400" u="sng" dirty="0">
                <a:latin typeface="Trebuchet MS" panose="020B0603020202020204" pitchFamily="34" charset="0"/>
                <a:hlinkClick r:id="rId4"/>
              </a:rPr>
              <a:t>https://www.youtube.com/watch?v=aD2ggj3S2SY</a:t>
            </a:r>
            <a:endParaRPr lang="en-US" sz="2400" dirty="0">
              <a:latin typeface="Trebuchet MS" panose="020B0603020202020204" pitchFamily="34" charset="0"/>
            </a:endParaRPr>
          </a:p>
          <a:p>
            <a:r>
              <a:rPr lang="en-US" sz="1100" b="1" dirty="0">
                <a:latin typeface="Trebuchet MS" panose="020B0603020202020204" pitchFamily="34" charset="0"/>
              </a:rPr>
              <a:t> </a:t>
            </a:r>
            <a:endParaRPr lang="en-US" sz="1100" dirty="0">
              <a:latin typeface="Trebuchet MS" panose="020B0603020202020204" pitchFamily="34" charset="0"/>
            </a:endParaRPr>
          </a:p>
          <a:p>
            <a:r>
              <a:rPr lang="en-US" sz="2400" b="1" dirty="0">
                <a:latin typeface="Trebuchet MS" panose="020B0603020202020204" pitchFamily="34" charset="0"/>
              </a:rPr>
              <a:t>Inbal Zehavi</a:t>
            </a:r>
            <a:endParaRPr lang="en-US" sz="2400" dirty="0">
              <a:latin typeface="Trebuchet MS" panose="020B0603020202020204" pitchFamily="34" charset="0"/>
            </a:endParaRPr>
          </a:p>
          <a:p>
            <a:r>
              <a:rPr lang="en-US" sz="2400" u="sng" dirty="0">
                <a:latin typeface="Trebuchet MS" panose="020B0603020202020204" pitchFamily="34" charset="0"/>
                <a:hlinkClick r:id="rId5"/>
              </a:rPr>
              <a:t>https://drive.google.com/file/d/0B2DwvFQunMZBM0RpbW8tVnBlb2M/view?usp=drivesdk</a:t>
            </a:r>
            <a:endParaRPr lang="en-US" sz="2400" dirty="0">
              <a:latin typeface="Trebuchet MS" panose="020B0603020202020204" pitchFamily="34" charset="0"/>
            </a:endParaRPr>
          </a:p>
          <a:p>
            <a:r>
              <a:rPr lang="en-US" sz="1100" b="1" dirty="0">
                <a:latin typeface="Trebuchet MS" panose="020B0603020202020204" pitchFamily="34" charset="0"/>
              </a:rPr>
              <a:t> </a:t>
            </a:r>
            <a:endParaRPr lang="en-US" sz="1100" dirty="0">
              <a:latin typeface="Trebuchet MS" panose="020B0603020202020204" pitchFamily="34" charset="0"/>
            </a:endParaRPr>
          </a:p>
          <a:p>
            <a:r>
              <a:rPr lang="en-US" sz="2400" b="1" dirty="0">
                <a:latin typeface="Trebuchet MS" panose="020B0603020202020204" pitchFamily="34" charset="0"/>
              </a:rPr>
              <a:t>Anat Wasserman 9:09  (Krakow)</a:t>
            </a:r>
            <a:endParaRPr lang="en-US" sz="2400" dirty="0">
              <a:latin typeface="Trebuchet MS" panose="020B0603020202020204" pitchFamily="34" charset="0"/>
            </a:endParaRPr>
          </a:p>
          <a:p>
            <a:r>
              <a:rPr lang="en-US" sz="2400" u="sng" dirty="0">
                <a:latin typeface="Trebuchet MS" panose="020B0603020202020204" pitchFamily="34" charset="0"/>
                <a:hlinkClick r:id="rId6"/>
              </a:rPr>
              <a:t>https://drive.google.com/file/d/0B_DCiHy0L2JiY3FUTWFTdktjZ1E/view?ts=59ef1a68</a:t>
            </a:r>
            <a:endParaRPr lang="en-US" sz="2400" b="1" dirty="0">
              <a:latin typeface="Trebuchet MS" panose="020B0603020202020204" pitchFamily="34" charset="0"/>
              <a:ea typeface="Times New Roman" pitchFamily="18" charset="0"/>
              <a:cs typeface="Arial" pitchFamily="34" charset="0"/>
            </a:endParaRPr>
          </a:p>
        </p:txBody>
      </p:sp>
    </p:spTree>
    <p:extLst>
      <p:ext uri="{BB962C8B-B14F-4D97-AF65-F5344CB8AC3E}">
        <p14:creationId xmlns:p14="http://schemas.microsoft.com/office/powerpoint/2010/main" val="463272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4ak" descr="https://i.ytimg.com/vi/dh85MIpk_S8/mqdefault.jpg">
            <a:hlinkClick r:id="rId2"/>
          </p:cNvPr>
          <p:cNvPicPr>
            <a:picLocks noChangeAspect="1" noChangeArrowheads="1"/>
          </p:cNvPicPr>
          <p:nvPr/>
        </p:nvPicPr>
        <p:blipFill>
          <a:blip r:embed="rId3" cstate="print"/>
          <a:srcRect/>
          <a:stretch>
            <a:fillRect/>
          </a:stretch>
        </p:blipFill>
        <p:spPr bwMode="auto">
          <a:xfrm>
            <a:off x="1066800" y="2420655"/>
            <a:ext cx="6580294" cy="4056345"/>
          </a:xfrm>
          <a:prstGeom prst="rect">
            <a:avLst/>
          </a:prstGeom>
          <a:noFill/>
        </p:spPr>
      </p:pic>
      <p:sp>
        <p:nvSpPr>
          <p:cNvPr id="27651" name="Rectangle 3"/>
          <p:cNvSpPr>
            <a:spLocks noChangeArrowheads="1"/>
          </p:cNvSpPr>
          <p:nvPr/>
        </p:nvSpPr>
        <p:spPr bwMode="auto">
          <a:xfrm>
            <a:off x="762000" y="686546"/>
            <a:ext cx="74676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rebuchet MS" pitchFamily="34" charset="0"/>
                <a:ea typeface="Calibri" pitchFamily="34" charset="0"/>
                <a:cs typeface="Arial" pitchFamily="34" charset="0"/>
                <a:hlinkClick r:id="rId4"/>
              </a:rPr>
              <a:t>https://www.youtube.com/watch?v=dh85MIpk_S8</a:t>
            </a:r>
            <a:endParaRPr kumimoji="0" lang="en-US" sz="24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effectLst/>
              <a:latin typeface="Trebuchet MS" pitchFamily="34" charset="0"/>
              <a:ea typeface="Times New Roman" pitchFamily="18" charset="0"/>
              <a:cs typeface="Arial" pitchFamily="34" charset="0"/>
              <a:hlinkClick r:id="rId2"/>
            </a:endParaRPr>
          </a:p>
          <a:p>
            <a:pPr lvl="0" algn="ctr" eaLnBrk="0" hangingPunct="0"/>
            <a:r>
              <a:rPr kumimoji="0" lang="en-US" sz="2800" b="1" i="0" u="none" strike="noStrike" cap="none" normalizeH="0" baseline="0" dirty="0">
                <a:ln>
                  <a:noFill/>
                </a:ln>
                <a:effectLst/>
                <a:latin typeface="Trebuchet MS" pitchFamily="34" charset="0"/>
                <a:ea typeface="Times New Roman" pitchFamily="18" charset="0"/>
                <a:cs typeface="Arial" pitchFamily="34" charset="0"/>
              </a:rPr>
              <a:t>Guy Podolich </a:t>
            </a:r>
            <a:r>
              <a:rPr kumimoji="0" lang="en-US" sz="2800" b="0" i="0" u="none" strike="noStrike" cap="none" normalizeH="0" baseline="0" dirty="0">
                <a:ln>
                  <a:noFill/>
                </a:ln>
                <a:effectLst/>
                <a:latin typeface="Trebuchet MS" pitchFamily="34" charset="0"/>
                <a:ea typeface="Times New Roman" pitchFamily="18" charset="0"/>
                <a:cs typeface="Arial" pitchFamily="34" charset="0"/>
              </a:rPr>
              <a:t>(9</a:t>
            </a:r>
            <a:r>
              <a:rPr kumimoji="0" lang="en-US" sz="2800" b="0" i="0" u="none" strike="noStrike" cap="none" normalizeH="0" baseline="30000" dirty="0">
                <a:ln>
                  <a:noFill/>
                </a:ln>
                <a:effectLst/>
                <a:latin typeface="Trebuchet MS" pitchFamily="34" charset="0"/>
                <a:ea typeface="Times New Roman" pitchFamily="18" charset="0"/>
                <a:cs typeface="Arial" pitchFamily="34" charset="0"/>
              </a:rPr>
              <a:t>th</a:t>
            </a:r>
            <a:r>
              <a:rPr kumimoji="0" lang="en-US" sz="2800" b="0" i="0" u="none" strike="noStrike" cap="none" normalizeH="0" baseline="0" dirty="0">
                <a:ln>
                  <a:noFill/>
                </a:ln>
                <a:effectLst/>
                <a:latin typeface="Trebuchet MS" pitchFamily="34" charset="0"/>
                <a:ea typeface="Times New Roman" pitchFamily="18" charset="0"/>
                <a:cs typeface="Arial" pitchFamily="34" charset="0"/>
              </a:rPr>
              <a:t> Grade 2013-2014)</a:t>
            </a:r>
            <a:endParaRPr lang="en-US" sz="2800" dirty="0">
              <a:latin typeface="Trebuchet MS" pitchFamily="34" charset="0"/>
              <a:ea typeface="Times New Roman" pitchFamily="18" charset="0"/>
              <a:cs typeface="Arial"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222222"/>
              </a:solidFill>
              <a:effectLst/>
              <a:latin typeface="Trebuchet MS" pitchFamily="34" charset="0"/>
              <a:ea typeface="Times New Roman" pitchFamily="18" charset="0"/>
              <a:cs typeface="Arial"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222222"/>
                </a:solidFill>
                <a:effectLst/>
                <a:latin typeface="Trebuchet MS" pitchFamily="34" charset="0"/>
                <a:ea typeface="Times New Roman" pitchFamily="18" charset="0"/>
                <a:cs typeface="Arial" pitchFamily="34" charset="0"/>
                <a:hlinkClick r:id="rId2"/>
              </a:rPr>
              <a:t>Preview YouTube video English Roots project</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7652" name="Rectangle 4"/>
          <p:cNvSpPr>
            <a:spLocks noChangeArrowheads="1"/>
          </p:cNvSpPr>
          <p:nvPr/>
        </p:nvSpPr>
        <p:spPr bwMode="auto">
          <a:xfrm>
            <a:off x="0" y="29432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3884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457200"/>
            <a:ext cx="76200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b="1" dirty="0">
                <a:solidFill>
                  <a:srgbClr val="003399"/>
                </a:solidFill>
                <a:latin typeface="Trebuchet MS" pitchFamily="34" charset="0"/>
                <a:ea typeface="Times New Roman" pitchFamily="18" charset="0"/>
                <a:cs typeface="Arial" pitchFamily="34" charset="0"/>
              </a:rPr>
              <a:t>Selected Roots Films</a:t>
            </a:r>
          </a:p>
          <a:p>
            <a:pPr algn="ctr"/>
            <a:r>
              <a:rPr lang="en-US" sz="3600" b="1" dirty="0">
                <a:solidFill>
                  <a:srgbClr val="003399"/>
                </a:solidFill>
                <a:latin typeface="Trebuchet MS" pitchFamily="34" charset="0"/>
                <a:ea typeface="Times New Roman" pitchFamily="18" charset="0"/>
                <a:cs typeface="Arial" pitchFamily="34" charset="0"/>
              </a:rPr>
              <a:t>9</a:t>
            </a:r>
            <a:r>
              <a:rPr lang="en-US" sz="3600" b="1" baseline="30000" dirty="0">
                <a:solidFill>
                  <a:srgbClr val="003399"/>
                </a:solidFill>
                <a:latin typeface="Trebuchet MS" pitchFamily="34" charset="0"/>
                <a:ea typeface="Times New Roman" pitchFamily="18" charset="0"/>
                <a:cs typeface="Arial" pitchFamily="34" charset="0"/>
              </a:rPr>
              <a:t>th</a:t>
            </a:r>
            <a:r>
              <a:rPr lang="en-US" sz="3600" b="1" dirty="0">
                <a:solidFill>
                  <a:srgbClr val="003399"/>
                </a:solidFill>
                <a:latin typeface="Trebuchet MS" pitchFamily="34" charset="0"/>
                <a:ea typeface="Times New Roman" pitchFamily="18" charset="0"/>
                <a:cs typeface="Arial" pitchFamily="34" charset="0"/>
              </a:rPr>
              <a:t> Grade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rebuchet MS" pitchFamily="34" charset="0"/>
              <a:ea typeface="Calibri" pitchFamily="34" charset="0"/>
              <a:cs typeface="Times New Roman" pitchFamily="18" charset="0"/>
            </a:endParaRPr>
          </a:p>
          <a:p>
            <a:endParaRPr lang="en-US" sz="2400" b="1" dirty="0">
              <a:solidFill>
                <a:srgbClr val="222222"/>
              </a:solidFill>
              <a:latin typeface="Trebuchet MS" pitchFamily="34" charset="0"/>
              <a:ea typeface="Times New Roman" pitchFamily="18" charset="0"/>
              <a:cs typeface="Arial" pitchFamily="34" charset="0"/>
            </a:endParaRPr>
          </a:p>
          <a:p>
            <a:r>
              <a:rPr lang="en-US" sz="2400" b="1" dirty="0">
                <a:solidFill>
                  <a:srgbClr val="222222"/>
                </a:solidFill>
                <a:latin typeface="Trebuchet MS" pitchFamily="34" charset="0"/>
                <a:ea typeface="Times New Roman" pitchFamily="18" charset="0"/>
                <a:cs typeface="Arial" pitchFamily="34" charset="0"/>
              </a:rPr>
              <a:t>Stav Ronen  “I Am Protecting You, Hindushu” </a:t>
            </a:r>
            <a:br>
              <a:rPr lang="en-US" sz="2400" b="1" dirty="0">
                <a:solidFill>
                  <a:srgbClr val="222222"/>
                </a:solidFill>
                <a:latin typeface="Trebuchet MS" pitchFamily="34" charset="0"/>
                <a:ea typeface="Times New Roman" pitchFamily="18" charset="0"/>
                <a:cs typeface="Arial" pitchFamily="34" charset="0"/>
              </a:rPr>
            </a:br>
            <a:r>
              <a:rPr lang="en-US" sz="2400" b="1" dirty="0">
                <a:solidFill>
                  <a:srgbClr val="222222"/>
                </a:solidFill>
                <a:latin typeface="Trebuchet MS" pitchFamily="34" charset="0"/>
                <a:ea typeface="Times New Roman" pitchFamily="18" charset="0"/>
                <a:cs typeface="Arial" pitchFamily="34" charset="0"/>
              </a:rPr>
              <a:t>  15:20   (A Film Beginning in Krakow)</a:t>
            </a:r>
          </a:p>
          <a:p>
            <a:r>
              <a:rPr lang="en-US" sz="2400" dirty="0">
                <a:solidFill>
                  <a:srgbClr val="222222"/>
                </a:solidFill>
                <a:latin typeface="Trebuchet MS" pitchFamily="34" charset="0"/>
                <a:ea typeface="Times New Roman" pitchFamily="18" charset="0"/>
                <a:cs typeface="Arial" pitchFamily="34" charset="0"/>
                <a:hlinkClick r:id="rId2"/>
              </a:rPr>
              <a:t>https://www.youtube.com/watch?v=q-5Q_DogiAw</a:t>
            </a:r>
            <a:endParaRPr lang="en-US" sz="2400" dirty="0">
              <a:solidFill>
                <a:srgbClr val="222222"/>
              </a:solidFill>
              <a:latin typeface="Trebuchet MS" pitchFamily="34" charset="0"/>
              <a:ea typeface="Times New Roman" pitchFamily="18" charset="0"/>
              <a:cs typeface="Arial" pitchFamily="34" charset="0"/>
            </a:endParaRPr>
          </a:p>
          <a:p>
            <a:endParaRPr lang="en-US" sz="1600" b="1" dirty="0">
              <a:solidFill>
                <a:srgbClr val="222222"/>
              </a:solidFill>
              <a:latin typeface="Trebuchet MS" pitchFamily="34" charset="0"/>
              <a:ea typeface="Times New Roman" pitchFamily="18" charset="0"/>
              <a:cs typeface="Arial" pitchFamily="34" charset="0"/>
            </a:endParaRPr>
          </a:p>
          <a:p>
            <a:r>
              <a:rPr lang="en-US" sz="1600" b="1" dirty="0">
                <a:solidFill>
                  <a:srgbClr val="222222"/>
                </a:solidFill>
                <a:latin typeface="Trebuchet MS" pitchFamily="34" charset="0"/>
                <a:ea typeface="Times New Roman" pitchFamily="18" charset="0"/>
                <a:cs typeface="Arial" pitchFamily="34" charset="0"/>
              </a:rPr>
              <a:t>On the left of settings in the bottom right corner there is a button labeled "captions". Just click on it and then choose "English" (NOT automatic English!), then choose "on" and that will activate the subtitles</a:t>
            </a:r>
            <a:r>
              <a:rPr lang="en-US" sz="1600" dirty="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222222"/>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222222"/>
                </a:solidFill>
                <a:effectLst/>
                <a:latin typeface="Trebuchet MS" pitchFamily="34" charset="0"/>
                <a:ea typeface="Times New Roman" pitchFamily="18" charset="0"/>
                <a:cs typeface="Arial" pitchFamily="34" charset="0"/>
              </a:rPr>
              <a:t>Itamar Green  13:26</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1155CC"/>
                </a:solidFill>
                <a:effectLst/>
                <a:latin typeface="Trebuchet MS" pitchFamily="34" charset="0"/>
                <a:ea typeface="Calibri" pitchFamily="34" charset="0"/>
                <a:cs typeface="Arial" pitchFamily="34" charset="0"/>
                <a:hlinkClick r:id="rId3"/>
              </a:rPr>
              <a:t>http://youtu.be/GOM-At790RA</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609600" y="548045"/>
            <a:ext cx="8001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en-US" sz="3600" b="1" i="0" u="none" strike="noStrike" cap="none" normalizeH="0" baseline="0" dirty="0">
                <a:ln>
                  <a:noFill/>
                </a:ln>
                <a:solidFill>
                  <a:srgbClr val="003399"/>
                </a:solidFill>
                <a:effectLst/>
                <a:latin typeface="Trebuchet MS" pitchFamily="34" charset="0"/>
                <a:ea typeface="Times New Roman" pitchFamily="18" charset="0"/>
                <a:cs typeface="Arial" pitchFamily="34" charset="0"/>
              </a:rPr>
              <a:t>Selected Roots Films </a:t>
            </a:r>
            <a:br>
              <a:rPr kumimoji="0" lang="en-US" sz="3600" b="1" i="0" u="none" strike="noStrike" cap="none" normalizeH="0" baseline="0" dirty="0">
                <a:ln>
                  <a:noFill/>
                </a:ln>
                <a:solidFill>
                  <a:srgbClr val="003399"/>
                </a:solidFill>
                <a:effectLst/>
                <a:latin typeface="Trebuchet MS" pitchFamily="34" charset="0"/>
                <a:ea typeface="Times New Roman" pitchFamily="18" charset="0"/>
                <a:cs typeface="Arial" pitchFamily="34" charset="0"/>
              </a:rPr>
            </a:br>
            <a:r>
              <a:rPr lang="en-US" sz="3600" b="1" dirty="0">
                <a:solidFill>
                  <a:srgbClr val="003399"/>
                </a:solidFill>
                <a:latin typeface="Trebuchet MS" pitchFamily="34" charset="0"/>
                <a:ea typeface="Times New Roman" pitchFamily="18" charset="0"/>
                <a:cs typeface="Arial" pitchFamily="34" charset="0"/>
              </a:rPr>
              <a:t>9</a:t>
            </a:r>
            <a:r>
              <a:rPr lang="en-US" sz="3600" b="1" baseline="30000" dirty="0">
                <a:solidFill>
                  <a:srgbClr val="003399"/>
                </a:solidFill>
                <a:latin typeface="Trebuchet MS" pitchFamily="34" charset="0"/>
                <a:ea typeface="Times New Roman" pitchFamily="18" charset="0"/>
                <a:cs typeface="Arial" pitchFamily="34" charset="0"/>
              </a:rPr>
              <a:t>th</a:t>
            </a:r>
            <a:r>
              <a:rPr lang="en-US" sz="3600" b="1" dirty="0">
                <a:solidFill>
                  <a:srgbClr val="003399"/>
                </a:solidFill>
                <a:latin typeface="Trebuchet MS" pitchFamily="34" charset="0"/>
                <a:ea typeface="Times New Roman" pitchFamily="18" charset="0"/>
                <a:cs typeface="Arial" pitchFamily="34" charset="0"/>
              </a:rPr>
              <a:t> Grade 2015  </a:t>
            </a:r>
            <a:endParaRPr kumimoji="0" lang="en-US" sz="3600" b="1" i="0" u="none" strike="noStrike" cap="none" normalizeH="0" baseline="0" dirty="0">
              <a:ln>
                <a:noFill/>
              </a:ln>
              <a:solidFill>
                <a:srgbClr val="003399"/>
              </a:solidFill>
              <a:effectLst/>
              <a:latin typeface="Trebuchet MS"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latin typeface="Trebuchet MS"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Amir Golan    </a:t>
            </a:r>
            <a:r>
              <a:rPr kumimoji="0" lang="en-US" sz="3600" b="1" i="0" u="none" strike="noStrike" cap="none" normalizeH="0" baseline="0" dirty="0">
                <a:ln>
                  <a:noFill/>
                </a:ln>
                <a:solidFill>
                  <a:srgbClr val="365F91"/>
                </a:solidFill>
                <a:effectLst/>
                <a:latin typeface="Trebuchet MS" pitchFamily="34" charset="0"/>
                <a:ea typeface="Times New Roman" pitchFamily="18" charset="0"/>
                <a:cs typeface="Arial" pitchFamily="34" charset="0"/>
                <a:hlinkClick r:id="rId2"/>
              </a:rPr>
              <a:t>https://youtu.be/RbaJrvt7Mqc</a:t>
            </a:r>
            <a:endParaRPr kumimoji="0" lang="en-US" sz="3600" b="1" i="0" u="none" strike="noStrike" cap="none" normalizeH="0" baseline="0" dirty="0">
              <a:ln>
                <a:noFill/>
              </a:ln>
              <a:solidFill>
                <a:srgbClr val="365F91"/>
              </a:solidFill>
              <a:effectLst/>
              <a:latin typeface="Trebuchet MS"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Trebuchet MS" pitchFamily="34" charset="0"/>
                <a:ea typeface="Calibri" pitchFamily="34" charset="0"/>
                <a:cs typeface="Calibri" pitchFamily="34" charset="0"/>
              </a:rPr>
              <a:t>Ido Nachlieli </a:t>
            </a:r>
            <a:r>
              <a:rPr kumimoji="0" lang="en-US" sz="3600" b="1" i="0" u="none" strike="noStrike" cap="none" normalizeH="0" baseline="0" dirty="0">
                <a:ln>
                  <a:noFill/>
                </a:ln>
                <a:solidFill>
                  <a:srgbClr val="365F91"/>
                </a:solidFill>
                <a:effectLst/>
                <a:latin typeface="Trebuchet MS" pitchFamily="34" charset="0"/>
                <a:ea typeface="Calibri" pitchFamily="34" charset="0"/>
                <a:cs typeface="Calibri" pitchFamily="34" charset="0"/>
                <a:hlinkClick r:id="rId3"/>
              </a:rPr>
              <a:t>https://www.youtube.com/watch?v=Nxa414iTqso</a:t>
            </a:r>
            <a:endParaRPr kumimoji="0" lang="en-US"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402916-3E7D-4972-89DA-A33175473B4F}"/>
              </a:ext>
            </a:extLst>
          </p:cNvPr>
          <p:cNvSpPr txBox="1"/>
          <p:nvPr/>
        </p:nvSpPr>
        <p:spPr>
          <a:xfrm>
            <a:off x="533400" y="135791"/>
            <a:ext cx="8153400" cy="6186309"/>
          </a:xfrm>
          <a:prstGeom prst="rect">
            <a:avLst/>
          </a:prstGeom>
          <a:noFill/>
        </p:spPr>
        <p:txBody>
          <a:bodyPr wrap="square" rtlCol="0">
            <a:spAutoFit/>
          </a:bodyPr>
          <a:lstStyle/>
          <a:p>
            <a:pPr algn="ctr" fontAlgn="auto">
              <a:spcAft>
                <a:spcPts val="0"/>
              </a:spcAft>
              <a:defRPr/>
            </a:pPr>
            <a:r>
              <a:rPr lang="en-US" sz="3000" b="1" dirty="0">
                <a:solidFill>
                  <a:srgbClr val="003399"/>
                </a:solidFill>
                <a:latin typeface="Trebuchet MS" pitchFamily="34" charset="0"/>
              </a:rPr>
              <a:t>CENTROPA and POST-ROOTS ACTIVITIES (1)</a:t>
            </a:r>
          </a:p>
          <a:p>
            <a:pPr algn="ctr" fontAlgn="auto">
              <a:spcAft>
                <a:spcPts val="0"/>
              </a:spcAft>
              <a:defRPr/>
            </a:pPr>
            <a:endParaRPr lang="en-US" sz="1400" b="1" dirty="0">
              <a:latin typeface="Trebuchet MS" pitchFamily="34" charset="0"/>
            </a:endParaRPr>
          </a:p>
          <a:p>
            <a:pPr eaLnBrk="1" fontAlgn="auto" hangingPunct="1">
              <a:spcAft>
                <a:spcPts val="0"/>
              </a:spcAft>
              <a:defRPr/>
            </a:pPr>
            <a:endParaRPr lang="en-US" sz="3200" b="1" dirty="0">
              <a:latin typeface="Trebuchet MS" pitchFamily="34" charset="0"/>
            </a:endParaRPr>
          </a:p>
          <a:p>
            <a:pPr eaLnBrk="1" fontAlgn="auto" hangingPunct="1">
              <a:spcAft>
                <a:spcPts val="0"/>
              </a:spcAft>
              <a:defRPr/>
            </a:pPr>
            <a:r>
              <a:rPr lang="en-US" sz="3200" b="1" dirty="0">
                <a:latin typeface="Trebuchet MS" pitchFamily="34" charset="0"/>
              </a:rPr>
              <a:t>The Family History Project</a:t>
            </a:r>
            <a:r>
              <a:rPr lang="en-US" sz="3200" b="1" dirty="0">
                <a:solidFill>
                  <a:srgbClr val="003399"/>
                </a:solidFill>
                <a:latin typeface="Trebuchet MS" pitchFamily="34" charset="0"/>
              </a:rPr>
              <a:t> </a:t>
            </a:r>
            <a:r>
              <a:rPr lang="en-US" sz="3200" b="1" dirty="0">
                <a:latin typeface="Trebuchet MS" pitchFamily="34" charset="0"/>
              </a:rPr>
              <a:t>lends itself to a number of related, follow-up projects, activities, and research using the Centropa website and Centropa films both as a source and starting point.</a:t>
            </a:r>
          </a:p>
          <a:p>
            <a:pPr eaLnBrk="1" fontAlgn="auto" hangingPunct="1">
              <a:spcAft>
                <a:spcPts val="0"/>
              </a:spcAft>
              <a:defRPr/>
            </a:pPr>
            <a:endParaRPr lang="en-US" sz="3200" b="1" dirty="0">
              <a:latin typeface="Trebuchet MS" pitchFamily="34" charset="0"/>
            </a:endParaRPr>
          </a:p>
          <a:p>
            <a:pPr fontAlgn="auto">
              <a:spcAft>
                <a:spcPts val="0"/>
              </a:spcAft>
              <a:defRPr/>
            </a:pPr>
            <a:r>
              <a:rPr lang="en-US" sz="3200" b="1" dirty="0">
                <a:latin typeface="Trebuchet MS" pitchFamily="34" charset="0"/>
              </a:rPr>
              <a:t>In addition to their basic content and biographical stories, many Centropa films cover a wide range of subjects and themes.  </a:t>
            </a:r>
            <a:endParaRPr lang="en-US" sz="1000" b="1" dirty="0">
              <a:latin typeface="Trebuchet MS" pitchFamily="34" charset="0"/>
            </a:endParaRPr>
          </a:p>
        </p:txBody>
      </p:sp>
    </p:spTree>
    <p:extLst>
      <p:ext uri="{BB962C8B-B14F-4D97-AF65-F5344CB8AC3E}">
        <p14:creationId xmlns:p14="http://schemas.microsoft.com/office/powerpoint/2010/main" val="74999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219200"/>
            <a:ext cx="8458200" cy="5257800"/>
          </a:xfrm>
        </p:spPr>
        <p:txBody>
          <a:bodyPr/>
          <a:lstStyle/>
          <a:p>
            <a:pPr eaLnBrk="1" hangingPunct="1">
              <a:buFont typeface="Arial" charset="0"/>
              <a:buNone/>
            </a:pPr>
            <a:r>
              <a:rPr lang="en-US" sz="3600" b="1" dirty="0">
                <a:latin typeface="Trebuchet MS" panose="020B0603020202020204" pitchFamily="34" charset="0"/>
              </a:rPr>
              <a:t>English Language Arts</a:t>
            </a:r>
          </a:p>
          <a:p>
            <a:pPr eaLnBrk="1" hangingPunct="1">
              <a:buFont typeface="Arial" pitchFamily="34" charset="0"/>
              <a:buChar char="•"/>
            </a:pPr>
            <a:r>
              <a:rPr lang="en-US" sz="2800" b="1" dirty="0">
                <a:latin typeface="Trebuchet MS" panose="020B0603020202020204" pitchFamily="34" charset="0"/>
              </a:rPr>
              <a:t>to write a film script that demonstrates competence in general writing skills </a:t>
            </a:r>
          </a:p>
          <a:p>
            <a:pPr eaLnBrk="1" hangingPunct="1">
              <a:buFont typeface="Arial" pitchFamily="34" charset="0"/>
              <a:buChar char="•"/>
            </a:pPr>
            <a:r>
              <a:rPr lang="en-US" sz="2800" b="1" dirty="0">
                <a:latin typeface="Trebuchet MS" panose="020B0603020202020204" pitchFamily="34" charset="0"/>
              </a:rPr>
              <a:t>to edit and rewrite script for final narration</a:t>
            </a:r>
          </a:p>
          <a:p>
            <a:pPr eaLnBrk="1" hangingPunct="1">
              <a:buFont typeface="Arial" pitchFamily="34" charset="0"/>
              <a:buChar char="•"/>
            </a:pPr>
            <a:r>
              <a:rPr lang="en-US" sz="2800" b="1" dirty="0">
                <a:latin typeface="Trebuchet MS" panose="020B0603020202020204" pitchFamily="34" charset="0"/>
              </a:rPr>
              <a:t>to include subtitles in the film; proofreading, spell-checking, and grammar-checking are essential</a:t>
            </a:r>
          </a:p>
          <a:p>
            <a:pPr eaLnBrk="1" hangingPunct="1">
              <a:buFont typeface="Arial" pitchFamily="34" charset="0"/>
              <a:buChar char="•"/>
            </a:pPr>
            <a:r>
              <a:rPr lang="en-US" sz="2800" b="1" dirty="0">
                <a:latin typeface="Trebuchet MS" panose="020B0603020202020204" pitchFamily="34" charset="0"/>
              </a:rPr>
              <a:t>to gather and select historical information, images, documents from family</a:t>
            </a:r>
          </a:p>
          <a:p>
            <a:pPr eaLnBrk="1" hangingPunct="1">
              <a:buFont typeface="Arial" pitchFamily="34" charset="0"/>
              <a:buChar char="•"/>
            </a:pPr>
            <a:r>
              <a:rPr lang="en-US" sz="2800" b="1" dirty="0">
                <a:latin typeface="Trebuchet MS" panose="020B0603020202020204" pitchFamily="34" charset="0"/>
              </a:rPr>
              <a:t>to engage in historical research</a:t>
            </a:r>
          </a:p>
          <a:p>
            <a:pPr eaLnBrk="1" hangingPunct="1">
              <a:buFont typeface="Arial" pitchFamily="34" charset="0"/>
              <a:buChar char="•"/>
            </a:pPr>
            <a:r>
              <a:rPr lang="en-US" sz="2800" b="1" dirty="0">
                <a:latin typeface="Trebuchet MS" panose="020B0603020202020204" pitchFamily="34" charset="0"/>
              </a:rPr>
              <a:t>to select historical information from research</a:t>
            </a:r>
          </a:p>
          <a:p>
            <a:pPr eaLnBrk="1" hangingPunct="1">
              <a:buFont typeface="Arial" charset="0"/>
              <a:buNone/>
            </a:pPr>
            <a:endParaRPr lang="en-US" sz="1800" dirty="0"/>
          </a:p>
          <a:p>
            <a:pPr eaLnBrk="1" hangingPunct="1">
              <a:buFont typeface="Arial" charset="0"/>
              <a:buNone/>
            </a:pPr>
            <a:endParaRPr lang="en-US" sz="1800" dirty="0"/>
          </a:p>
          <a:p>
            <a:pPr eaLnBrk="1" hangingPunct="1"/>
            <a:endParaRPr lang="en-US" sz="1800" dirty="0"/>
          </a:p>
        </p:txBody>
      </p:sp>
      <p:sp>
        <p:nvSpPr>
          <p:cNvPr id="4099" name="Title 1"/>
          <p:cNvSpPr>
            <a:spLocks noGrp="1"/>
          </p:cNvSpPr>
          <p:nvPr>
            <p:ph type="title"/>
          </p:nvPr>
        </p:nvSpPr>
        <p:spPr/>
        <p:txBody>
          <a:bodyPr/>
          <a:lstStyle/>
          <a:p>
            <a:pPr eaLnBrk="1" hangingPunct="1"/>
            <a:br>
              <a:rPr lang="en-US" b="1" dirty="0"/>
            </a:br>
            <a:r>
              <a:rPr lang="en-US" sz="3600" b="1" dirty="0">
                <a:solidFill>
                  <a:srgbClr val="003399"/>
                </a:solidFill>
                <a:latin typeface="Trebuchet MS" pitchFamily="34" charset="0"/>
                <a:ea typeface="+mn-ea"/>
                <a:cs typeface="Arial" charset="0"/>
              </a:rPr>
              <a:t>Objectives and Educational Goals (1)</a:t>
            </a:r>
            <a:br>
              <a:rPr lang="en-US" b="1" dirty="0"/>
            </a:b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fade">
                                      <p:cBhvr>
                                        <p:cTn id="7" dur="500"/>
                                        <p:tgtEl>
                                          <p:spTgt spid="40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98">
                                            <p:txEl>
                                              <p:pRg st="3" end="3"/>
                                            </p:txEl>
                                          </p:spTgt>
                                        </p:tgtEl>
                                        <p:attrNameLst>
                                          <p:attrName>style.visibility</p:attrName>
                                        </p:attrNameLst>
                                      </p:cBhvr>
                                      <p:to>
                                        <p:strVal val="visible"/>
                                      </p:to>
                                    </p:set>
                                    <p:animEffect transition="in" filter="fade">
                                      <p:cBhvr>
                                        <p:cTn id="16" dur="500"/>
                                        <p:tgtEl>
                                          <p:spTgt spid="409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xEl>
                                              <p:pRg st="4" end="4"/>
                                            </p:txEl>
                                          </p:spTgt>
                                        </p:tgtEl>
                                        <p:attrNameLst>
                                          <p:attrName>style.visibility</p:attrName>
                                        </p:attrNameLst>
                                      </p:cBhvr>
                                      <p:to>
                                        <p:strVal val="visible"/>
                                      </p:to>
                                    </p:set>
                                    <p:animEffect transition="in" filter="fade">
                                      <p:cBhvr>
                                        <p:cTn id="21" dur="500"/>
                                        <p:tgtEl>
                                          <p:spTgt spid="409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8">
                                            <p:txEl>
                                              <p:pRg st="5" end="5"/>
                                            </p:txEl>
                                          </p:spTgt>
                                        </p:tgtEl>
                                        <p:attrNameLst>
                                          <p:attrName>style.visibility</p:attrName>
                                        </p:attrNameLst>
                                      </p:cBhvr>
                                      <p:to>
                                        <p:strVal val="visible"/>
                                      </p:to>
                                    </p:set>
                                    <p:animEffect transition="in" filter="fade">
                                      <p:cBhvr>
                                        <p:cTn id="26" dur="500"/>
                                        <p:tgtEl>
                                          <p:spTgt spid="409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8">
                                            <p:txEl>
                                              <p:pRg st="6" end="6"/>
                                            </p:txEl>
                                          </p:spTgt>
                                        </p:tgtEl>
                                        <p:attrNameLst>
                                          <p:attrName>style.visibility</p:attrName>
                                        </p:attrNameLst>
                                      </p:cBhvr>
                                      <p:to>
                                        <p:strVal val="visible"/>
                                      </p:to>
                                    </p:set>
                                    <p:animEffect transition="in" filter="fade">
                                      <p:cBhvr>
                                        <p:cTn id="31" dur="500"/>
                                        <p:tgtEl>
                                          <p:spTgt spid="40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1BC82-28CC-4725-86F6-0E5B15AD29C0}"/>
              </a:ext>
            </a:extLst>
          </p:cNvPr>
          <p:cNvSpPr txBox="1"/>
          <p:nvPr/>
        </p:nvSpPr>
        <p:spPr>
          <a:xfrm>
            <a:off x="762000" y="135791"/>
            <a:ext cx="8077200" cy="6247864"/>
          </a:xfrm>
          <a:prstGeom prst="rect">
            <a:avLst/>
          </a:prstGeom>
          <a:noFill/>
        </p:spPr>
        <p:txBody>
          <a:bodyPr wrap="square" rtlCol="0">
            <a:spAutoFit/>
          </a:bodyPr>
          <a:lstStyle/>
          <a:p>
            <a:pPr algn="ctr" fontAlgn="auto">
              <a:spcAft>
                <a:spcPts val="0"/>
              </a:spcAft>
              <a:defRPr/>
            </a:pPr>
            <a:r>
              <a:rPr lang="en-US" sz="3000" b="1" dirty="0">
                <a:solidFill>
                  <a:srgbClr val="003399"/>
                </a:solidFill>
                <a:latin typeface="Trebuchet MS" pitchFamily="34" charset="0"/>
              </a:rPr>
              <a:t>CENTROPA and POST-ROOTS ACTIVITIES (2)</a:t>
            </a:r>
          </a:p>
          <a:p>
            <a:pPr algn="ctr" fontAlgn="auto">
              <a:spcAft>
                <a:spcPts val="0"/>
              </a:spcAft>
              <a:defRPr/>
            </a:pPr>
            <a:endParaRPr lang="en-US" sz="2800" b="1" dirty="0">
              <a:latin typeface="Trebuchet MS" pitchFamily="34" charset="0"/>
            </a:endParaRPr>
          </a:p>
          <a:p>
            <a:pPr fontAlgn="auto">
              <a:spcAft>
                <a:spcPts val="0"/>
              </a:spcAft>
              <a:defRPr/>
            </a:pPr>
            <a:r>
              <a:rPr lang="en-US" sz="3200" b="1" dirty="0">
                <a:latin typeface="Trebuchet MS" pitchFamily="34" charset="0"/>
              </a:rPr>
              <a:t>Centropa films can be used to spark investigating related topics, follow-up issues, and questions that arise from the Roots Project. </a:t>
            </a:r>
          </a:p>
          <a:p>
            <a:pPr fontAlgn="auto">
              <a:spcAft>
                <a:spcPts val="0"/>
              </a:spcAft>
              <a:defRPr/>
            </a:pPr>
            <a:endParaRPr lang="en-US" sz="1100" b="1" dirty="0">
              <a:latin typeface="Trebuchet MS" pitchFamily="34" charset="0"/>
            </a:endParaRPr>
          </a:p>
          <a:p>
            <a:pPr fontAlgn="auto">
              <a:spcAft>
                <a:spcPts val="0"/>
              </a:spcAft>
              <a:defRPr/>
            </a:pPr>
            <a:r>
              <a:rPr lang="en-US" sz="3200" b="1" dirty="0">
                <a:latin typeface="Trebuchet MS" pitchFamily="34" charset="0"/>
              </a:rPr>
              <a:t>The films can lead students to explore and research associated ideas, topics, subjects, and themes. </a:t>
            </a:r>
          </a:p>
          <a:p>
            <a:pPr fontAlgn="auto">
              <a:spcAft>
                <a:spcPts val="0"/>
              </a:spcAft>
              <a:defRPr/>
            </a:pPr>
            <a:endParaRPr lang="en-US" sz="1100" b="1" dirty="0">
              <a:latin typeface="Trebuchet MS" pitchFamily="34" charset="0"/>
            </a:endParaRPr>
          </a:p>
          <a:p>
            <a:pPr fontAlgn="auto">
              <a:spcAft>
                <a:spcPts val="0"/>
              </a:spcAft>
              <a:defRPr/>
            </a:pPr>
            <a:r>
              <a:rPr lang="en-US" sz="3200" b="1" dirty="0">
                <a:latin typeface="Trebuchet MS" pitchFamily="34" charset="0"/>
              </a:rPr>
              <a:t>Some of these related topics and themes are available in other documents and lesson plans on the Centropa website.</a:t>
            </a:r>
          </a:p>
        </p:txBody>
      </p:sp>
    </p:spTree>
    <p:extLst>
      <p:ext uri="{BB962C8B-B14F-4D97-AF65-F5344CB8AC3E}">
        <p14:creationId xmlns:p14="http://schemas.microsoft.com/office/powerpoint/2010/main" val="3643313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DA3BFB-B8AA-46A2-BEE3-078D8A41AA0B}"/>
              </a:ext>
            </a:extLst>
          </p:cNvPr>
          <p:cNvSpPr txBox="1"/>
          <p:nvPr/>
        </p:nvSpPr>
        <p:spPr>
          <a:xfrm>
            <a:off x="502920" y="74235"/>
            <a:ext cx="8641080" cy="6709529"/>
          </a:xfrm>
          <a:prstGeom prst="rect">
            <a:avLst/>
          </a:prstGeom>
          <a:noFill/>
        </p:spPr>
        <p:txBody>
          <a:bodyPr wrap="square" rtlCol="0">
            <a:spAutoFit/>
          </a:bodyPr>
          <a:lstStyle/>
          <a:p>
            <a:pPr algn="ctr" fontAlgn="auto">
              <a:spcAft>
                <a:spcPts val="0"/>
              </a:spcAft>
              <a:defRPr/>
            </a:pPr>
            <a:r>
              <a:rPr lang="en-US" sz="2800" b="1" dirty="0">
                <a:solidFill>
                  <a:srgbClr val="003399"/>
                </a:solidFill>
                <a:latin typeface="Trebuchet MS" pitchFamily="34" charset="0"/>
              </a:rPr>
              <a:t>POST-ROOTS ACTIVITIES (3)</a:t>
            </a:r>
          </a:p>
          <a:p>
            <a:pPr eaLnBrk="1" fontAlgn="auto" hangingPunct="1">
              <a:spcAft>
                <a:spcPts val="0"/>
              </a:spcAft>
              <a:buFont typeface="Wingdings" pitchFamily="2" charset="2"/>
              <a:buChar char="§"/>
              <a:defRPr/>
            </a:pPr>
            <a:endParaRPr lang="en-US" sz="1400" b="1" dirty="0">
              <a:latin typeface="Trebuchet MS" pitchFamily="34" charset="0"/>
            </a:endParaRPr>
          </a:p>
          <a:p>
            <a:pPr fontAlgn="auto">
              <a:spcAft>
                <a:spcPts val="0"/>
              </a:spcAft>
              <a:defRPr/>
            </a:pPr>
            <a:r>
              <a:rPr lang="en-US" sz="2200" b="1" dirty="0">
                <a:latin typeface="Trebuchet MS" pitchFamily="34" charset="0"/>
              </a:rPr>
              <a:t>Post-Roots Family History Project topics and themes will be available on the Centropa website in the near future. </a:t>
            </a:r>
          </a:p>
          <a:p>
            <a:pPr fontAlgn="auto">
              <a:spcAft>
                <a:spcPts val="0"/>
              </a:spcAft>
              <a:defRPr/>
            </a:pPr>
            <a:endParaRPr lang="en-US" sz="1200" b="1" dirty="0">
              <a:latin typeface="Trebuchet MS" pitchFamily="34" charset="0"/>
            </a:endParaRPr>
          </a:p>
          <a:p>
            <a:pPr fontAlgn="auto">
              <a:spcAft>
                <a:spcPts val="0"/>
              </a:spcAft>
              <a:defRPr/>
            </a:pPr>
            <a:r>
              <a:rPr lang="en-US" sz="2200" b="1" dirty="0">
                <a:latin typeface="Trebuchet MS" pitchFamily="34" charset="0"/>
              </a:rPr>
              <a:t>You’ll find them in the as projects, activities, lesson ideas, lesson plans. Here’s a sample:  </a:t>
            </a:r>
          </a:p>
          <a:p>
            <a:pPr fontAlgn="auto">
              <a:spcAft>
                <a:spcPts val="0"/>
              </a:spcAft>
              <a:defRPr/>
            </a:pPr>
            <a:endParaRPr lang="en-US" sz="1200" b="1" dirty="0">
              <a:latin typeface="Trebuchet MS" pitchFamily="34" charset="0"/>
            </a:endParaRPr>
          </a:p>
          <a:p>
            <a:pPr marL="285750" indent="-285750" eaLnBrk="1" fontAlgn="auto" hangingPunct="1">
              <a:lnSpc>
                <a:spcPct val="150000"/>
              </a:lnSpc>
              <a:spcAft>
                <a:spcPts val="0"/>
              </a:spcAft>
              <a:buFont typeface="Wingdings" pitchFamily="2" charset="2"/>
              <a:buChar char="§"/>
              <a:defRPr/>
            </a:pPr>
            <a:r>
              <a:rPr lang="en-US" sz="2000" b="1" dirty="0">
                <a:latin typeface="Trebuchet MS" pitchFamily="34" charset="0"/>
              </a:rPr>
              <a:t>The Righteous Among the Nations (Centropa Films)</a:t>
            </a:r>
          </a:p>
          <a:p>
            <a:pPr fontAlgn="auto">
              <a:lnSpc>
                <a:spcPct val="150000"/>
              </a:lnSpc>
              <a:spcAft>
                <a:spcPts val="0"/>
              </a:spcAft>
              <a:buFont typeface="Wingdings" pitchFamily="2" charset="2"/>
              <a:buChar char="§"/>
              <a:defRPr/>
            </a:pPr>
            <a:r>
              <a:rPr lang="en-US" sz="2000" b="1" dirty="0">
                <a:latin typeface="Trebuchet MS" pitchFamily="34" charset="0"/>
              </a:rPr>
              <a:t>   Kindertransport Project</a:t>
            </a:r>
          </a:p>
          <a:p>
            <a:pPr fontAlgn="auto">
              <a:lnSpc>
                <a:spcPct val="150000"/>
              </a:lnSpc>
              <a:spcAft>
                <a:spcPts val="0"/>
              </a:spcAft>
              <a:buFont typeface="Wingdings" pitchFamily="2" charset="2"/>
              <a:buChar char="§"/>
              <a:defRPr/>
            </a:pPr>
            <a:r>
              <a:rPr lang="en-US" sz="2000" b="1" dirty="0">
                <a:latin typeface="Trebuchet MS" pitchFamily="34" charset="0"/>
              </a:rPr>
              <a:t>  “Every Name has a Face, Every Face has a Story ”</a:t>
            </a:r>
          </a:p>
          <a:p>
            <a:pPr fontAlgn="auto">
              <a:lnSpc>
                <a:spcPct val="150000"/>
              </a:lnSpc>
              <a:spcAft>
                <a:spcPts val="0"/>
              </a:spcAft>
              <a:buFont typeface="Wingdings" pitchFamily="2" charset="2"/>
              <a:buChar char="§"/>
              <a:defRPr/>
            </a:pPr>
            <a:r>
              <a:rPr lang="en-US" sz="2000" b="1" dirty="0">
                <a:latin typeface="Trebuchet MS" pitchFamily="34" charset="0"/>
              </a:rPr>
              <a:t>   Languages and Names</a:t>
            </a:r>
          </a:p>
          <a:p>
            <a:pPr fontAlgn="auto">
              <a:lnSpc>
                <a:spcPct val="150000"/>
              </a:lnSpc>
              <a:spcAft>
                <a:spcPts val="0"/>
              </a:spcAft>
              <a:buFont typeface="Wingdings" pitchFamily="2" charset="2"/>
              <a:buChar char="§"/>
              <a:defRPr/>
            </a:pPr>
            <a:r>
              <a:rPr lang="en-US" sz="2000" b="1" dirty="0">
                <a:latin typeface="Trebuchet MS" pitchFamily="34" charset="0"/>
              </a:rPr>
              <a:t>   Maps and Change - “Maps, Central Europe, and History”</a:t>
            </a:r>
          </a:p>
          <a:p>
            <a:pPr fontAlgn="auto">
              <a:lnSpc>
                <a:spcPct val="150000"/>
              </a:lnSpc>
              <a:spcAft>
                <a:spcPts val="0"/>
              </a:spcAft>
              <a:buFont typeface="Wingdings" pitchFamily="2" charset="2"/>
              <a:buChar char="§"/>
              <a:defRPr/>
            </a:pPr>
            <a:r>
              <a:rPr lang="en-US" sz="2000" b="1" dirty="0">
                <a:latin typeface="Trebuchet MS" pitchFamily="34" charset="0"/>
              </a:rPr>
              <a:t>   Citizenship, Nationality, and Identity …. Who Am I?</a:t>
            </a:r>
          </a:p>
          <a:p>
            <a:pPr marL="285750" indent="-285750" fontAlgn="auto">
              <a:lnSpc>
                <a:spcPct val="150000"/>
              </a:lnSpc>
              <a:spcAft>
                <a:spcPts val="0"/>
              </a:spcAft>
              <a:buFont typeface="Wingdings" pitchFamily="2" charset="2"/>
              <a:buChar char="§"/>
              <a:defRPr/>
            </a:pPr>
            <a:r>
              <a:rPr lang="en-US" sz="2000" b="1" dirty="0">
                <a:latin typeface="Trebuchet MS" pitchFamily="34" charset="0"/>
              </a:rPr>
              <a:t>“My Story, Their Story, and the World” Parallel Timelines</a:t>
            </a:r>
          </a:p>
          <a:p>
            <a:pPr marL="285750" indent="-285750" fontAlgn="auto">
              <a:lnSpc>
                <a:spcPct val="150000"/>
              </a:lnSpc>
              <a:spcAft>
                <a:spcPts val="0"/>
              </a:spcAft>
              <a:buFont typeface="Wingdings" pitchFamily="2" charset="2"/>
              <a:buChar char="§"/>
              <a:defRPr/>
            </a:pPr>
            <a:r>
              <a:rPr lang="en-US" sz="2000" b="1" dirty="0">
                <a:latin typeface="Trebuchet MS" pitchFamily="34" charset="0"/>
              </a:rPr>
              <a:t> Parallel Lines, Parallel Lives …. And Far Away</a:t>
            </a:r>
          </a:p>
          <a:p>
            <a:pPr marL="285750" indent="-285750" fontAlgn="auto">
              <a:lnSpc>
                <a:spcPct val="150000"/>
              </a:lnSpc>
              <a:spcAft>
                <a:spcPts val="0"/>
              </a:spcAft>
              <a:buFont typeface="Wingdings" pitchFamily="2" charset="2"/>
              <a:buChar char="§"/>
              <a:defRPr/>
            </a:pPr>
            <a:r>
              <a:rPr lang="en-US" sz="2000" b="1" dirty="0">
                <a:latin typeface="Trebuchet MS" pitchFamily="34" charset="0"/>
              </a:rPr>
              <a:t> Border Jumping and Projects With Other Schools</a:t>
            </a:r>
          </a:p>
        </p:txBody>
      </p:sp>
    </p:spTree>
    <p:extLst>
      <p:ext uri="{BB962C8B-B14F-4D97-AF65-F5344CB8AC3E}">
        <p14:creationId xmlns:p14="http://schemas.microsoft.com/office/powerpoint/2010/main" val="29432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500"/>
                                        <p:tgtEl>
                                          <p:spTgt spid="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DA88B0-082B-4EFD-AC7F-29CD544A7892}"/>
              </a:ext>
            </a:extLst>
          </p:cNvPr>
          <p:cNvSpPr txBox="1"/>
          <p:nvPr/>
        </p:nvSpPr>
        <p:spPr>
          <a:xfrm>
            <a:off x="5867400" y="1166842"/>
            <a:ext cx="3048000" cy="4524315"/>
          </a:xfrm>
          <a:prstGeom prst="rect">
            <a:avLst/>
          </a:prstGeom>
          <a:noFill/>
        </p:spPr>
        <p:txBody>
          <a:bodyPr wrap="square" rtlCol="0">
            <a:spAutoFit/>
          </a:bodyPr>
          <a:lstStyle/>
          <a:p>
            <a:pPr algn="ctr"/>
            <a:r>
              <a:rPr lang="en-US" sz="3600" b="1" dirty="0">
                <a:latin typeface="Trebuchet MS" panose="020B0603020202020204" pitchFamily="34" charset="0"/>
              </a:rPr>
              <a:t>The End</a:t>
            </a:r>
          </a:p>
          <a:p>
            <a:pPr algn="ctr"/>
            <a:r>
              <a:rPr lang="en-US" sz="3600" b="1" dirty="0">
                <a:latin typeface="Trebuchet MS" panose="020B0603020202020204" pitchFamily="34" charset="0"/>
              </a:rPr>
              <a:t>of this Presentation …</a:t>
            </a:r>
          </a:p>
          <a:p>
            <a:pPr algn="ctr"/>
            <a:endParaRPr lang="en-US" sz="3600" b="1" dirty="0">
              <a:latin typeface="Trebuchet MS" panose="020B0603020202020204" pitchFamily="34" charset="0"/>
            </a:endParaRPr>
          </a:p>
          <a:p>
            <a:pPr algn="ctr"/>
            <a:r>
              <a:rPr lang="en-US" sz="3600" b="1" dirty="0">
                <a:latin typeface="Trebuchet MS" panose="020B0603020202020204" pitchFamily="34" charset="0"/>
              </a:rPr>
              <a:t>The Beginning </a:t>
            </a:r>
          </a:p>
          <a:p>
            <a:pPr algn="ctr"/>
            <a:r>
              <a:rPr lang="en-US" sz="3600" b="1" dirty="0">
                <a:latin typeface="Trebuchet MS" panose="020B0603020202020204" pitchFamily="34" charset="0"/>
              </a:rPr>
              <a:t>of Yours</a:t>
            </a:r>
          </a:p>
        </p:txBody>
      </p:sp>
      <p:pic>
        <p:nvPicPr>
          <p:cNvPr id="3" name="Picture 2">
            <a:extLst>
              <a:ext uri="{FF2B5EF4-FFF2-40B4-BE49-F238E27FC236}">
                <a16:creationId xmlns:a16="http://schemas.microsoft.com/office/drawing/2014/main" id="{559D08DB-FA99-46F3-9784-3390AD4E3C20}"/>
              </a:ext>
            </a:extLst>
          </p:cNvPr>
          <p:cNvPicPr>
            <a:picLocks noChangeAspect="1"/>
          </p:cNvPicPr>
          <p:nvPr/>
        </p:nvPicPr>
        <p:blipFill>
          <a:blip r:embed="rId2"/>
          <a:stretch>
            <a:fillRect/>
          </a:stretch>
        </p:blipFill>
        <p:spPr>
          <a:xfrm>
            <a:off x="457200" y="304800"/>
            <a:ext cx="5257800" cy="6351006"/>
          </a:xfrm>
          <a:prstGeom prst="rect">
            <a:avLst/>
          </a:prstGeom>
        </p:spPr>
      </p:pic>
    </p:spTree>
    <p:extLst>
      <p:ext uri="{BB962C8B-B14F-4D97-AF65-F5344CB8AC3E}">
        <p14:creationId xmlns:p14="http://schemas.microsoft.com/office/powerpoint/2010/main" val="71550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br>
              <a:rPr lang="en-US" b="1" dirty="0"/>
            </a:br>
            <a:r>
              <a:rPr lang="en-US" b="1" dirty="0">
                <a:solidFill>
                  <a:srgbClr val="003399"/>
                </a:solidFill>
              </a:rPr>
              <a:t>Objectives and Educational Goals (2)</a:t>
            </a:r>
            <a:br>
              <a:rPr lang="en-US" b="1" dirty="0">
                <a:solidFill>
                  <a:srgbClr val="003399"/>
                </a:solidFill>
              </a:rPr>
            </a:br>
            <a:endParaRPr lang="en-US" b="1" dirty="0">
              <a:solidFill>
                <a:srgbClr val="003399"/>
              </a:solidFill>
            </a:endParaRPr>
          </a:p>
        </p:txBody>
      </p:sp>
      <p:sp>
        <p:nvSpPr>
          <p:cNvPr id="3" name="Content Placeholder 2"/>
          <p:cNvSpPr>
            <a:spLocks noGrp="1"/>
          </p:cNvSpPr>
          <p:nvPr>
            <p:ph idx="1"/>
          </p:nvPr>
        </p:nvSpPr>
        <p:spPr>
          <a:xfrm>
            <a:off x="457200" y="1371600"/>
            <a:ext cx="8229600" cy="5105400"/>
          </a:xfrm>
        </p:spPr>
        <p:txBody>
          <a:bodyPr rtlCol="0">
            <a:normAutofit fontScale="77500" lnSpcReduction="20000"/>
          </a:bodyPr>
          <a:lstStyle/>
          <a:p>
            <a:pPr eaLnBrk="1" fontAlgn="auto" hangingPunct="1">
              <a:lnSpc>
                <a:spcPct val="120000"/>
              </a:lnSpc>
              <a:spcAft>
                <a:spcPts val="0"/>
              </a:spcAft>
              <a:buFont typeface="Arial" charset="0"/>
              <a:buNone/>
              <a:defRPr/>
            </a:pPr>
            <a:r>
              <a:rPr lang="en-US" sz="3800" b="1" dirty="0">
                <a:latin typeface="Trebuchet MS" panose="020B0603020202020204" pitchFamily="34" charset="0"/>
              </a:rPr>
              <a:t>Historical Competency </a:t>
            </a:r>
          </a:p>
          <a:p>
            <a:pPr eaLnBrk="1" fontAlgn="auto" hangingPunct="1">
              <a:lnSpc>
                <a:spcPct val="120000"/>
              </a:lnSpc>
              <a:spcAft>
                <a:spcPts val="0"/>
              </a:spcAft>
              <a:buFont typeface="Arial" pitchFamily="34" charset="0"/>
              <a:buChar char="•"/>
              <a:defRPr/>
            </a:pPr>
            <a:r>
              <a:rPr lang="en-US" sz="3300" b="1" dirty="0">
                <a:latin typeface="Trebuchet MS" panose="020B0603020202020204" pitchFamily="34" charset="0"/>
              </a:rPr>
              <a:t>to understand the sequence of a timeline</a:t>
            </a:r>
          </a:p>
          <a:p>
            <a:pPr eaLnBrk="1" fontAlgn="auto" hangingPunct="1">
              <a:lnSpc>
                <a:spcPct val="120000"/>
              </a:lnSpc>
              <a:spcAft>
                <a:spcPts val="0"/>
              </a:spcAft>
              <a:buFont typeface="Arial" pitchFamily="34" charset="0"/>
              <a:buChar char="•"/>
              <a:defRPr/>
            </a:pPr>
            <a:r>
              <a:rPr lang="en-US" sz="3300" b="1" dirty="0">
                <a:latin typeface="Trebuchet MS" panose="020B0603020202020204" pitchFamily="34" charset="0"/>
              </a:rPr>
              <a:t>to focus on events    AND</a:t>
            </a:r>
          </a:p>
          <a:p>
            <a:pPr eaLnBrk="1" fontAlgn="auto" hangingPunct="1">
              <a:lnSpc>
                <a:spcPct val="120000"/>
              </a:lnSpc>
              <a:spcAft>
                <a:spcPts val="0"/>
              </a:spcAft>
              <a:buFont typeface="Arial" pitchFamily="34" charset="0"/>
              <a:buChar char="•"/>
              <a:defRPr/>
            </a:pPr>
            <a:r>
              <a:rPr lang="en-US" sz="3300" b="1" dirty="0">
                <a:latin typeface="Trebuchet MS" panose="020B0603020202020204" pitchFamily="34" charset="0"/>
              </a:rPr>
              <a:t>to understand significance of events in the life of the person they chose to write about</a:t>
            </a:r>
          </a:p>
          <a:p>
            <a:pPr eaLnBrk="1" fontAlgn="auto" hangingPunct="1">
              <a:lnSpc>
                <a:spcPct val="120000"/>
              </a:lnSpc>
              <a:spcAft>
                <a:spcPts val="0"/>
              </a:spcAft>
              <a:buFont typeface="Arial" pitchFamily="34" charset="0"/>
              <a:buChar char="•"/>
              <a:defRPr/>
            </a:pPr>
            <a:r>
              <a:rPr lang="en-US" sz="3300" b="1" dirty="0">
                <a:latin typeface="Trebuchet MS" panose="020B0603020202020204" pitchFamily="34" charset="0"/>
              </a:rPr>
              <a:t>to understand how events in the world, nation, city, or community impacted their lives </a:t>
            </a:r>
          </a:p>
          <a:p>
            <a:pPr eaLnBrk="1" fontAlgn="auto" hangingPunct="1">
              <a:lnSpc>
                <a:spcPct val="120000"/>
              </a:lnSpc>
              <a:spcAft>
                <a:spcPts val="0"/>
              </a:spcAft>
              <a:buFont typeface="Arial" pitchFamily="34" charset="0"/>
              <a:buChar char="•"/>
              <a:defRPr/>
            </a:pPr>
            <a:r>
              <a:rPr lang="en-US" sz="3300" b="1" dirty="0">
                <a:latin typeface="Trebuchet MS" panose="020B0603020202020204" pitchFamily="34" charset="0"/>
              </a:rPr>
              <a:t>to foster competence in GEOGRAPHY - that is … </a:t>
            </a:r>
          </a:p>
          <a:p>
            <a:pPr eaLnBrk="1" fontAlgn="auto" hangingPunct="1">
              <a:lnSpc>
                <a:spcPct val="120000"/>
              </a:lnSpc>
              <a:spcAft>
                <a:spcPts val="0"/>
              </a:spcAft>
              <a:buFont typeface="Arial" pitchFamily="34" charset="0"/>
              <a:buChar char="•"/>
              <a:defRPr/>
            </a:pPr>
            <a:r>
              <a:rPr lang="en-US" sz="3300" b="1" dirty="0">
                <a:latin typeface="Trebuchet MS" panose="020B0603020202020204" pitchFamily="34" charset="0"/>
              </a:rPr>
              <a:t>to understand where the story “took place”</a:t>
            </a:r>
          </a:p>
          <a:p>
            <a:pPr eaLnBrk="1" fontAlgn="auto" hangingPunct="1">
              <a:lnSpc>
                <a:spcPct val="120000"/>
              </a:lnSpc>
              <a:spcAft>
                <a:spcPts val="0"/>
              </a:spcAft>
              <a:buFont typeface="Arial" pitchFamily="34" charset="0"/>
              <a:buChar char="•"/>
              <a:defRPr/>
            </a:pPr>
            <a:r>
              <a:rPr lang="en-US" sz="3300" b="1" dirty="0">
                <a:latin typeface="Trebuchet MS" panose="020B0603020202020204" pitchFamily="34" charset="0"/>
              </a:rPr>
              <a:t>to pay attention to geography and maps selected – especially historical maps</a:t>
            </a:r>
            <a:endParaRPr lang="en-US" b="1" dirty="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br>
              <a:rPr lang="en-US" b="1" dirty="0"/>
            </a:br>
            <a:r>
              <a:rPr lang="en-US" sz="4000" b="1" dirty="0">
                <a:solidFill>
                  <a:srgbClr val="003399"/>
                </a:solidFill>
              </a:rPr>
              <a:t>Objectives and Educational Goals (3)</a:t>
            </a:r>
            <a:br>
              <a:rPr lang="en-US" b="1" dirty="0">
                <a:solidFill>
                  <a:srgbClr val="003399"/>
                </a:solidFill>
              </a:rPr>
            </a:br>
            <a:endParaRPr lang="en-US" b="1" dirty="0">
              <a:solidFill>
                <a:srgbClr val="003399"/>
              </a:solidFill>
            </a:endParaRPr>
          </a:p>
        </p:txBody>
      </p:sp>
      <p:sp>
        <p:nvSpPr>
          <p:cNvPr id="6147" name="Content Placeholder 2"/>
          <p:cNvSpPr txBox="1">
            <a:spLocks/>
          </p:cNvSpPr>
          <p:nvPr/>
        </p:nvSpPr>
        <p:spPr bwMode="auto">
          <a:xfrm>
            <a:off x="381000" y="1219200"/>
            <a:ext cx="8458200" cy="5029200"/>
          </a:xfrm>
          <a:prstGeom prst="rect">
            <a:avLst/>
          </a:prstGeom>
          <a:noFill/>
          <a:ln w="9525">
            <a:noFill/>
            <a:miter lim="800000"/>
            <a:headEnd/>
            <a:tailEnd/>
          </a:ln>
        </p:spPr>
        <p:txBody>
          <a:bodyPr/>
          <a:lstStyle/>
          <a:p>
            <a:pPr marL="342900" indent="-342900">
              <a:spcBef>
                <a:spcPct val="20000"/>
              </a:spcBef>
            </a:pPr>
            <a:r>
              <a:rPr lang="en-US" sz="3200" b="1" dirty="0">
                <a:latin typeface="Trebuchet MS" panose="020B0603020202020204" pitchFamily="34" charset="0"/>
              </a:rPr>
              <a:t>Social and Moral Dimensions</a:t>
            </a:r>
          </a:p>
          <a:p>
            <a:pPr marL="342900" indent="-342900">
              <a:spcBef>
                <a:spcPct val="20000"/>
              </a:spcBef>
              <a:buFont typeface="Arial" pitchFamily="34" charset="0"/>
              <a:buChar char="•"/>
            </a:pPr>
            <a:r>
              <a:rPr lang="en-US" sz="2400" b="1" dirty="0">
                <a:latin typeface="Trebuchet MS" panose="020B0603020202020204" pitchFamily="34" charset="0"/>
              </a:rPr>
              <a:t>To connect to one’s family via the interview process</a:t>
            </a:r>
          </a:p>
          <a:p>
            <a:pPr marL="342900" indent="-342900">
              <a:spcBef>
                <a:spcPct val="20000"/>
              </a:spcBef>
              <a:buFont typeface="Arial" pitchFamily="34" charset="0"/>
              <a:buChar char="•"/>
            </a:pPr>
            <a:r>
              <a:rPr lang="en-US" sz="2400" b="1" dirty="0">
                <a:latin typeface="Trebuchet MS" panose="020B0603020202020204" pitchFamily="34" charset="0"/>
              </a:rPr>
              <a:t>To tell a personal story of a someone close to them</a:t>
            </a:r>
          </a:p>
          <a:p>
            <a:pPr marL="342900" indent="-342900">
              <a:spcBef>
                <a:spcPct val="20000"/>
              </a:spcBef>
              <a:buFont typeface="Arial" pitchFamily="34" charset="0"/>
              <a:buChar char="•"/>
            </a:pPr>
            <a:r>
              <a:rPr lang="en-US" sz="2400" b="1" dirty="0">
                <a:latin typeface="Trebuchet MS" panose="020B0603020202020204" pitchFamily="34" charset="0"/>
              </a:rPr>
              <a:t>To imagine the day-to-day lives that people lived before, during, and after WW I and prior to WW II </a:t>
            </a:r>
          </a:p>
          <a:p>
            <a:pPr marL="342900" indent="-342900">
              <a:spcBef>
                <a:spcPct val="20000"/>
              </a:spcBef>
              <a:buFont typeface="Arial" pitchFamily="34" charset="0"/>
              <a:buChar char="•"/>
            </a:pPr>
            <a:r>
              <a:rPr lang="en-US" sz="2400" b="1" dirty="0">
                <a:latin typeface="Trebuchet MS" panose="020B0603020202020204" pitchFamily="34" charset="0"/>
              </a:rPr>
              <a:t>To attempt to understand how people’s lives looked “so long ago”</a:t>
            </a:r>
          </a:p>
          <a:p>
            <a:pPr marL="342900" indent="-342900">
              <a:spcBef>
                <a:spcPct val="20000"/>
              </a:spcBef>
              <a:buFont typeface="Arial" pitchFamily="34" charset="0"/>
              <a:buChar char="•"/>
            </a:pPr>
            <a:r>
              <a:rPr lang="en-US" sz="2400" b="1" dirty="0">
                <a:latin typeface="Trebuchet MS" panose="020B0603020202020204" pitchFamily="34" charset="0"/>
              </a:rPr>
              <a:t>To try and understand decisions made in the life / lives of (a) family member(s) </a:t>
            </a:r>
          </a:p>
          <a:p>
            <a:pPr marL="342900" indent="-342900">
              <a:spcBef>
                <a:spcPct val="20000"/>
              </a:spcBef>
              <a:buFont typeface="Arial" pitchFamily="34" charset="0"/>
              <a:buChar char="•"/>
            </a:pPr>
            <a:r>
              <a:rPr lang="en-US" sz="2400" b="1" dirty="0">
                <a:latin typeface="Trebuchet MS" panose="020B0603020202020204" pitchFamily="34" charset="0"/>
              </a:rPr>
              <a:t>To empathize with people and to feel the human spirit</a:t>
            </a:r>
          </a:p>
          <a:p>
            <a:pPr marL="342900" indent="-342900">
              <a:spcBef>
                <a:spcPct val="20000"/>
              </a:spcBef>
              <a:buFont typeface="Arial" pitchFamily="34" charset="0"/>
              <a:buChar char="•"/>
            </a:pPr>
            <a:r>
              <a:rPr lang="en-US" sz="2400" b="1" dirty="0">
                <a:latin typeface="Trebuchet MS" panose="020B0603020202020204" pitchFamily="34" charset="0"/>
              </a:rPr>
              <a:t>To attempt to understand what people had to go through in their lives</a:t>
            </a:r>
          </a:p>
          <a:p>
            <a:pPr marL="342900" indent="-342900">
              <a:spcBef>
                <a:spcPct val="20000"/>
              </a:spcBef>
              <a:buFont typeface="Arial" charset="0"/>
              <a:buChar char="•"/>
            </a:pPr>
            <a:endParaRPr lang="en-US" sz="2400" b="1" dirty="0">
              <a:latin typeface="Calibri" pitchFamily="34" charset="0"/>
            </a:endParaRPr>
          </a:p>
          <a:p>
            <a:pPr marL="342900" indent="-342900">
              <a:spcBef>
                <a:spcPct val="20000"/>
              </a:spcBef>
              <a:buFont typeface="Arial" charset="0"/>
              <a:buChar char="•"/>
            </a:pPr>
            <a:endParaRPr lang="en-US" sz="2400" b="1" dirty="0">
              <a:latin typeface="Calibri" pitchFamily="34" charset="0"/>
            </a:endParaRPr>
          </a:p>
          <a:p>
            <a:pPr marL="342900" indent="-342900">
              <a:spcBef>
                <a:spcPct val="20000"/>
              </a:spcBef>
              <a:buFont typeface="Arial" charset="0"/>
              <a:buNone/>
            </a:pPr>
            <a:endParaRPr lang="en-US" dirty="0">
              <a:latin typeface="Calibri" pitchFamily="34" charset="0"/>
            </a:endParaRPr>
          </a:p>
          <a:p>
            <a:pPr marL="342900" indent="-342900">
              <a:spcBef>
                <a:spcPct val="20000"/>
              </a:spcBef>
              <a:buFont typeface="Arial" charset="0"/>
              <a:buNone/>
            </a:pPr>
            <a:endParaRPr lang="en-US" dirty="0">
              <a:latin typeface="Calibri" pitchFamily="34" charset="0"/>
            </a:endParaRPr>
          </a:p>
          <a:p>
            <a:pPr marL="342900" indent="-342900">
              <a:spcBef>
                <a:spcPct val="20000"/>
              </a:spcBef>
              <a:buFont typeface="Arial" charset="0"/>
              <a:buNone/>
            </a:pPr>
            <a:r>
              <a:rPr lang="en-US" dirty="0">
                <a:latin typeface="Calibri" pitchFamily="34" charset="0"/>
              </a:rPr>
              <a:t> </a:t>
            </a:r>
          </a:p>
          <a:p>
            <a:pPr marL="342900" indent="-342900">
              <a:spcBef>
                <a:spcPct val="20000"/>
              </a:spcBef>
              <a:buFont typeface="Arial" charset="0"/>
              <a:buChar char="•"/>
            </a:pP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fade">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fade">
                                      <p:cBhvr>
                                        <p:cTn id="32" dur="500"/>
                                        <p:tgtEl>
                                          <p:spTgt spid="6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fade">
                                      <p:cBhvr>
                                        <p:cTn id="37"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br>
              <a:rPr lang="en-US" b="1" dirty="0"/>
            </a:br>
            <a:r>
              <a:rPr lang="en-US" b="1" dirty="0">
                <a:solidFill>
                  <a:srgbClr val="003399"/>
                </a:solidFill>
              </a:rPr>
              <a:t>Objectives and Educational Goals (4)</a:t>
            </a:r>
            <a:br>
              <a:rPr lang="en-US" b="1" dirty="0">
                <a:solidFill>
                  <a:srgbClr val="003399"/>
                </a:solidFill>
              </a:rPr>
            </a:br>
            <a:endParaRPr lang="en-US" dirty="0">
              <a:solidFill>
                <a:srgbClr val="003399"/>
              </a:solidFill>
            </a:endParaRPr>
          </a:p>
        </p:txBody>
      </p:sp>
      <p:sp>
        <p:nvSpPr>
          <p:cNvPr id="7171" name="Content Placeholder 2"/>
          <p:cNvSpPr>
            <a:spLocks noGrp="1"/>
          </p:cNvSpPr>
          <p:nvPr>
            <p:ph idx="1"/>
          </p:nvPr>
        </p:nvSpPr>
        <p:spPr/>
        <p:txBody>
          <a:bodyPr/>
          <a:lstStyle/>
          <a:p>
            <a:pPr eaLnBrk="1" hangingPunct="1">
              <a:buFont typeface="Arial" charset="0"/>
              <a:buNone/>
            </a:pPr>
            <a:r>
              <a:rPr lang="en-US" b="1" dirty="0">
                <a:latin typeface="Trebuchet MS" panose="020B0603020202020204" pitchFamily="34" charset="0"/>
              </a:rPr>
              <a:t>Technological skills</a:t>
            </a:r>
          </a:p>
          <a:p>
            <a:pPr eaLnBrk="1" hangingPunct="1"/>
            <a:endParaRPr lang="en-US" sz="1600" b="1" dirty="0">
              <a:latin typeface="Trebuchet MS" panose="020B0603020202020204" pitchFamily="34" charset="0"/>
            </a:endParaRPr>
          </a:p>
          <a:p>
            <a:pPr lvl="1" eaLnBrk="1" hangingPunct="1">
              <a:buNone/>
            </a:pPr>
            <a:r>
              <a:rPr lang="en-US" sz="3200" b="1" dirty="0">
                <a:latin typeface="Trebuchet MS" panose="020B0603020202020204" pitchFamily="34" charset="0"/>
              </a:rPr>
              <a:t>  to gather and select images, documents, music that  go well with the script</a:t>
            </a:r>
          </a:p>
          <a:p>
            <a:pPr eaLnBrk="1" hangingPunct="1">
              <a:buNone/>
            </a:pPr>
            <a:r>
              <a:rPr lang="en-US" b="1" dirty="0">
                <a:latin typeface="Trebuchet MS" panose="020B0603020202020204" pitchFamily="34" charset="0"/>
              </a:rPr>
              <a:t>     </a:t>
            </a:r>
          </a:p>
          <a:p>
            <a:pPr eaLnBrk="1" hangingPunct="1">
              <a:buNone/>
            </a:pPr>
            <a:r>
              <a:rPr lang="en-US" b="1" dirty="0">
                <a:latin typeface="Trebuchet MS" panose="020B0603020202020204" pitchFamily="34" charset="0"/>
              </a:rPr>
              <a:t>      to learn to use a film-making program </a:t>
            </a:r>
            <a:br>
              <a:rPr lang="en-US" b="1" dirty="0">
                <a:latin typeface="Trebuchet MS" panose="020B0603020202020204" pitchFamily="34" charset="0"/>
              </a:rPr>
            </a:br>
            <a:r>
              <a:rPr lang="en-US" b="1" dirty="0">
                <a:latin typeface="Trebuchet MS" panose="020B0603020202020204" pitchFamily="34" charset="0"/>
              </a:rPr>
              <a:t>     (Movie Maker, Sony Vegas, etc.)</a:t>
            </a: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295400"/>
            <a:ext cx="8229600" cy="5287962"/>
          </a:xfrm>
        </p:spPr>
        <p:txBody>
          <a:bodyPr/>
          <a:lstStyle/>
          <a:p>
            <a:pPr eaLnBrk="1" hangingPunct="1">
              <a:buFont typeface="Arial" charset="0"/>
              <a:buNone/>
            </a:pPr>
            <a:r>
              <a:rPr lang="en-US" sz="3000" b="1" dirty="0">
                <a:latin typeface="Trebuchet MS" panose="020B0603020202020204" pitchFamily="34" charset="0"/>
              </a:rPr>
              <a:t>Interdisciplinary Aspects and Considerations</a:t>
            </a:r>
          </a:p>
          <a:p>
            <a:pPr eaLnBrk="1" hangingPunct="1"/>
            <a:endParaRPr lang="en-US" sz="2000" b="1" dirty="0">
              <a:latin typeface="Trebuchet MS" panose="020B0603020202020204" pitchFamily="34" charset="0"/>
            </a:endParaRPr>
          </a:p>
          <a:p>
            <a:pPr lvl="1" eaLnBrk="1" hangingPunct="1">
              <a:buFont typeface="Wingdings" pitchFamily="2" charset="2"/>
              <a:buChar char="§"/>
            </a:pPr>
            <a:r>
              <a:rPr lang="en-US" b="1" dirty="0">
                <a:latin typeface="Trebuchet MS" panose="020B0603020202020204" pitchFamily="34" charset="0"/>
              </a:rPr>
              <a:t>Music for the film:</a:t>
            </a:r>
            <a:r>
              <a:rPr lang="en-US" dirty="0">
                <a:latin typeface="Trebuchet MS" panose="020B0603020202020204" pitchFamily="34" charset="0"/>
              </a:rPr>
              <a:t> </a:t>
            </a:r>
            <a:r>
              <a:rPr lang="en-US" b="1" dirty="0">
                <a:latin typeface="Trebuchet MS" panose="020B0603020202020204" pitchFamily="34" charset="0"/>
              </a:rPr>
              <a:t>selecting music in the background that reflects the sensitivities of </a:t>
            </a:r>
            <a:br>
              <a:rPr lang="en-US" b="1" dirty="0">
                <a:latin typeface="Trebuchet MS" panose="020B0603020202020204" pitchFamily="34" charset="0"/>
              </a:rPr>
            </a:br>
            <a:r>
              <a:rPr lang="en-US" b="1" dirty="0">
                <a:latin typeface="Trebuchet MS" panose="020B0603020202020204" pitchFamily="34" charset="0"/>
              </a:rPr>
              <a:t>the film and the subject</a:t>
            </a:r>
          </a:p>
          <a:p>
            <a:pPr lvl="1" eaLnBrk="1" hangingPunct="1">
              <a:buFont typeface="Wingdings" pitchFamily="2" charset="2"/>
              <a:buChar char="§"/>
            </a:pPr>
            <a:endParaRPr lang="en-US" b="1" dirty="0">
              <a:latin typeface="Trebuchet MS" panose="020B0603020202020204" pitchFamily="34" charset="0"/>
            </a:endParaRPr>
          </a:p>
          <a:p>
            <a:pPr lvl="1" eaLnBrk="1" hangingPunct="1">
              <a:buFont typeface="Wingdings" pitchFamily="2" charset="2"/>
              <a:buChar char="§"/>
            </a:pPr>
            <a:r>
              <a:rPr lang="en-US" dirty="0">
                <a:latin typeface="Trebuchet MS" panose="020B0603020202020204" pitchFamily="34" charset="0"/>
              </a:rPr>
              <a:t> </a:t>
            </a:r>
            <a:r>
              <a:rPr lang="en-US" b="1" dirty="0">
                <a:latin typeface="Trebuchet MS" panose="020B0603020202020204" pitchFamily="34" charset="0"/>
              </a:rPr>
              <a:t>9th grade history curriculum covers 19th and 20th Century European nationalism, the birth of Zionism, and World War I and its aftermath; (Roots Project fits well into this time frame and context.)</a:t>
            </a:r>
          </a:p>
          <a:p>
            <a:pPr eaLnBrk="1" hangingPunct="1"/>
            <a:endParaRPr lang="en-US" dirty="0"/>
          </a:p>
        </p:txBody>
      </p:sp>
      <p:sp>
        <p:nvSpPr>
          <p:cNvPr id="8195" name="Title 1"/>
          <p:cNvSpPr>
            <a:spLocks noGrp="1"/>
          </p:cNvSpPr>
          <p:nvPr>
            <p:ph type="title"/>
          </p:nvPr>
        </p:nvSpPr>
        <p:spPr/>
        <p:txBody>
          <a:bodyPr/>
          <a:lstStyle/>
          <a:p>
            <a:pPr eaLnBrk="1" hangingPunct="1"/>
            <a:br>
              <a:rPr lang="en-US" b="1" dirty="0"/>
            </a:br>
            <a:r>
              <a:rPr lang="en-US" sz="4000" b="1" dirty="0">
                <a:solidFill>
                  <a:srgbClr val="003399"/>
                </a:solidFill>
              </a:rPr>
              <a:t>Objectives and Educational Goals (5)</a:t>
            </a:r>
            <a:br>
              <a:rPr lang="en-US" sz="4000" b="1" dirty="0">
                <a:solidFill>
                  <a:srgbClr val="003399"/>
                </a:solidFill>
              </a:rPr>
            </a:br>
            <a:endParaRPr lang="en-US" sz="4000" b="1" dirty="0">
              <a:solidFill>
                <a:srgbClr val="00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fade">
                                      <p:cBhvr>
                                        <p:cTn id="12" dur="500"/>
                                        <p:tgtEl>
                                          <p:spTgt spid="8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xEl>
                                              <p:pRg st="4" end="4"/>
                                            </p:txEl>
                                          </p:spTgt>
                                        </p:tgtEl>
                                        <p:attrNameLst>
                                          <p:attrName>style.visibility</p:attrName>
                                        </p:attrNameLst>
                                      </p:cBhvr>
                                      <p:to>
                                        <p:strVal val="visible"/>
                                      </p:to>
                                    </p:set>
                                    <p:animEffect transition="in" filter="fade">
                                      <p:cBhvr>
                                        <p:cTn id="17" dur="500"/>
                                        <p:tgtEl>
                                          <p:spTgt spid="8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68291</TotalTime>
  <Words>1692</Words>
  <Application>Microsoft Office PowerPoint</Application>
  <PresentationFormat>On-screen Show (4:3)</PresentationFormat>
  <Paragraphs>303</Paragraphs>
  <Slides>52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Book Antiqua</vt:lpstr>
      <vt:lpstr>Calibri</vt:lpstr>
      <vt:lpstr>London Tube</vt:lpstr>
      <vt:lpstr>P22 Johnston Underground</vt:lpstr>
      <vt:lpstr>Papyrus</vt:lpstr>
      <vt:lpstr>Times New Roman</vt:lpstr>
      <vt:lpstr>Trebuchet MS</vt:lpstr>
      <vt:lpstr>Wingdings</vt:lpstr>
      <vt:lpstr>Wingdings 3</vt:lpstr>
      <vt:lpstr>Office Theme</vt:lpstr>
      <vt:lpstr>PowerPoint Presentation</vt:lpstr>
      <vt:lpstr>PowerPoint Presentation</vt:lpstr>
      <vt:lpstr>PowerPoint Presentation</vt:lpstr>
      <vt:lpstr> Introduction  </vt:lpstr>
      <vt:lpstr> Objectives and Educational Goals (1) </vt:lpstr>
      <vt:lpstr> Objectives and Educational Goals (2) </vt:lpstr>
      <vt:lpstr> Objectives and Educational Goals (3) </vt:lpstr>
      <vt:lpstr> Objectives and Educational Goals (4) </vt:lpstr>
      <vt:lpstr> Objectives and Educational Goals (5) </vt:lpstr>
      <vt:lpstr>Procedure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Lowell David Blackman</dc:creator>
  <cp:lastModifiedBy>לואל דוד בלאקמן</cp:lastModifiedBy>
  <cp:revision>172</cp:revision>
  <dcterms:created xsi:type="dcterms:W3CDTF">2014-06-27T09:23:35Z</dcterms:created>
  <dcterms:modified xsi:type="dcterms:W3CDTF">2018-02-26T16:19:36Z</dcterms:modified>
</cp:coreProperties>
</file>